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theme/themeOverride12.xml" ContentType="application/vnd.openxmlformats-officedocument.themeOverride+xml"/>
  <Override PartName="/ppt/notesSlides/notesSlide13.xml" ContentType="application/vnd.openxmlformats-officedocument.presentationml.notesSlide+xml"/>
  <Override PartName="/ppt/theme/themeOverride13.xml" ContentType="application/vnd.openxmlformats-officedocument.themeOverride+xml"/>
  <Override PartName="/ppt/notesSlides/notesSlide14.xml" ContentType="application/vnd.openxmlformats-officedocument.presentationml.notesSlide+xml"/>
  <Override PartName="/ppt/theme/themeOverride14.xml" ContentType="application/vnd.openxmlformats-officedocument.themeOverride+xml"/>
  <Override PartName="/ppt/notesSlides/notesSlide15.xml" ContentType="application/vnd.openxmlformats-officedocument.presentationml.notesSlide+xml"/>
  <Override PartName="/ppt/theme/themeOverride15.xml" ContentType="application/vnd.openxmlformats-officedocument.themeOverride+xml"/>
  <Override PartName="/ppt/notesSlides/notesSlide16.xml" ContentType="application/vnd.openxmlformats-officedocument.presentationml.notesSlide+xml"/>
  <Override PartName="/ppt/theme/themeOverride16.xml" ContentType="application/vnd.openxmlformats-officedocument.themeOverride+xml"/>
  <Override PartName="/ppt/notesSlides/notesSlide17.xml" ContentType="application/vnd.openxmlformats-officedocument.presentationml.notesSlide+xml"/>
  <Override PartName="/ppt/theme/themeOverride17.xml" ContentType="application/vnd.openxmlformats-officedocument.themeOverride+xml"/>
  <Override PartName="/ppt/notesSlides/notesSlide18.xml" ContentType="application/vnd.openxmlformats-officedocument.presentationml.notesSlide+xml"/>
  <Override PartName="/ppt/theme/themeOverride18.xml" ContentType="application/vnd.openxmlformats-officedocument.themeOverride+xml"/>
  <Override PartName="/ppt/notesSlides/notesSlide19.xml" ContentType="application/vnd.openxmlformats-officedocument.presentationml.notesSlide+xml"/>
  <Override PartName="/ppt/theme/themeOverride19.xml" ContentType="application/vnd.openxmlformats-officedocument.themeOverride+xml"/>
  <Override PartName="/ppt/notesSlides/notesSlide20.xml" ContentType="application/vnd.openxmlformats-officedocument.presentationml.notesSlide+xml"/>
  <Override PartName="/ppt/theme/themeOverride20.xml" ContentType="application/vnd.openxmlformats-officedocument.themeOverride+xml"/>
  <Override PartName="/ppt/notesSlides/notesSlide21.xml" ContentType="application/vnd.openxmlformats-officedocument.presentationml.notesSlide+xml"/>
  <Override PartName="/ppt/theme/themeOverride21.xml" ContentType="application/vnd.openxmlformats-officedocument.themeOverride+xml"/>
  <Override PartName="/ppt/notesSlides/notesSlide22.xml" ContentType="application/vnd.openxmlformats-officedocument.presentationml.notesSlide+xml"/>
  <Override PartName="/ppt/theme/themeOverride22.xml" ContentType="application/vnd.openxmlformats-officedocument.themeOverride+xml"/>
  <Override PartName="/ppt/notesSlides/notesSlide23.xml" ContentType="application/vnd.openxmlformats-officedocument.presentationml.notesSlide+xml"/>
  <Override PartName="/ppt/theme/themeOverride23.xml" ContentType="application/vnd.openxmlformats-officedocument.themeOverride+xml"/>
  <Override PartName="/ppt/notesSlides/notesSlide24.xml" ContentType="application/vnd.openxmlformats-officedocument.presentationml.notesSlide+xml"/>
  <Override PartName="/ppt/theme/themeOverride24.xml" ContentType="application/vnd.openxmlformats-officedocument.themeOverride+xml"/>
  <Override PartName="/ppt/notesSlides/notesSlide25.xml" ContentType="application/vnd.openxmlformats-officedocument.presentationml.notesSlide+xml"/>
  <Override PartName="/ppt/theme/themeOverride25.xml" ContentType="application/vnd.openxmlformats-officedocument.themeOverride+xml"/>
  <Override PartName="/ppt/notesSlides/notesSlide26.xml" ContentType="application/vnd.openxmlformats-officedocument.presentationml.notesSlide+xml"/>
  <Override PartName="/ppt/theme/themeOverride26.xml" ContentType="application/vnd.openxmlformats-officedocument.themeOverride+xml"/>
  <Override PartName="/ppt/notesSlides/notesSlide27.xml" ContentType="application/vnd.openxmlformats-officedocument.presentationml.notesSlide+xml"/>
  <Override PartName="/ppt/theme/themeOverride27.xml" ContentType="application/vnd.openxmlformats-officedocument.themeOverride+xml"/>
  <Override PartName="/ppt/notesSlides/notesSlide28.xml" ContentType="application/vnd.openxmlformats-officedocument.presentationml.notesSlide+xml"/>
  <Override PartName="/ppt/theme/themeOverride28.xml" ContentType="application/vnd.openxmlformats-officedocument.themeOverride+xml"/>
  <Override PartName="/ppt/notesSlides/notesSlide29.xml" ContentType="application/vnd.openxmlformats-officedocument.presentationml.notesSlide+xml"/>
  <Override PartName="/ppt/theme/themeOverride29.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56" r:id="rId3"/>
    <p:sldId id="268" r:id="rId4"/>
    <p:sldId id="270" r:id="rId5"/>
    <p:sldId id="271" r:id="rId6"/>
    <p:sldId id="258" r:id="rId7"/>
    <p:sldId id="272" r:id="rId8"/>
    <p:sldId id="259" r:id="rId9"/>
    <p:sldId id="273" r:id="rId10"/>
    <p:sldId id="274" r:id="rId11"/>
    <p:sldId id="260" r:id="rId12"/>
    <p:sldId id="275" r:id="rId13"/>
    <p:sldId id="282" r:id="rId14"/>
    <p:sldId id="283" r:id="rId15"/>
    <p:sldId id="284" r:id="rId16"/>
    <p:sldId id="261" r:id="rId17"/>
    <p:sldId id="285" r:id="rId18"/>
    <p:sldId id="276" r:id="rId19"/>
    <p:sldId id="288" r:id="rId20"/>
    <p:sldId id="262" r:id="rId21"/>
    <p:sldId id="277" r:id="rId22"/>
    <p:sldId id="263" r:id="rId23"/>
    <p:sldId id="278" r:id="rId24"/>
    <p:sldId id="264" r:id="rId25"/>
    <p:sldId id="279" r:id="rId26"/>
    <p:sldId id="265" r:id="rId27"/>
    <p:sldId id="280" r:id="rId28"/>
    <p:sldId id="287" r:id="rId29"/>
    <p:sldId id="266" r:id="rId30"/>
    <p:sldId id="281" r:id="rId31"/>
    <p:sldId id="267" r:id="rId32"/>
    <p:sldId id="28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66487" autoAdjust="0"/>
  </p:normalViewPr>
  <p:slideViewPr>
    <p:cSldViewPr>
      <p:cViewPr varScale="1">
        <p:scale>
          <a:sx n="49" d="100"/>
          <a:sy n="49" d="100"/>
        </p:scale>
        <p:origin x="134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F12F5D-570F-4E96-B8BB-2BDC9FBC6127}" type="datetimeFigureOut">
              <a:rPr lang="en-GB" smtClean="0"/>
              <a:t>16/01/2019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5659FE-1D1C-44CE-86C8-7D8550F3823B}" type="slidenum">
              <a:rPr lang="en-GB" smtClean="0"/>
              <a:t>‹#›</a:t>
            </a:fld>
            <a:endParaRPr lang="en-GB"/>
          </a:p>
        </p:txBody>
      </p:sp>
    </p:spTree>
    <p:extLst>
      <p:ext uri="{BB962C8B-B14F-4D97-AF65-F5344CB8AC3E}">
        <p14:creationId xmlns:p14="http://schemas.microsoft.com/office/powerpoint/2010/main" val="3012863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35659FE-1D1C-44CE-86C8-7D8550F3823B}" type="slidenum">
              <a:rPr lang="en-GB" smtClean="0"/>
              <a:t>1</a:t>
            </a:fld>
            <a:endParaRPr lang="en-GB"/>
          </a:p>
        </p:txBody>
      </p:sp>
    </p:spTree>
    <p:extLst>
      <p:ext uri="{BB962C8B-B14F-4D97-AF65-F5344CB8AC3E}">
        <p14:creationId xmlns:p14="http://schemas.microsoft.com/office/powerpoint/2010/main" val="2189560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latin typeface="+mn-lt"/>
                <a:ea typeface="+mn-ea"/>
                <a:cs typeface="+mn-cs"/>
              </a:rPr>
              <a:t>There are two areas to consider on this theme. Firstly the availability of critical care facilities in relation to number of beds and their usage and secondly, the use of critical care outreach services.</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Many early NCEPOD reports called for the addition of more critical care beds. In 2011 when we published ‘Knowing the Risk’ it was </a:t>
            </a:r>
            <a:r>
              <a:rPr lang="en-US" sz="1200" kern="1200" dirty="0" err="1" smtClean="0">
                <a:solidFill>
                  <a:schemeClr val="tx1"/>
                </a:solidFill>
                <a:latin typeface="+mn-lt"/>
                <a:ea typeface="+mn-ea"/>
                <a:cs typeface="+mn-cs"/>
              </a:rPr>
              <a:t>recognised</a:t>
            </a:r>
            <a:r>
              <a:rPr lang="en-US" sz="1200" kern="1200" dirty="0" smtClean="0">
                <a:solidFill>
                  <a:schemeClr val="tx1"/>
                </a:solidFill>
                <a:latin typeface="+mn-lt"/>
                <a:ea typeface="+mn-ea"/>
                <a:cs typeface="+mn-cs"/>
              </a:rPr>
              <a:t> that it was not about having more beds, but using the existing ones more effectively.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Critical care beds are </a:t>
            </a:r>
            <a:r>
              <a:rPr lang="en-US" sz="1200" kern="1200" dirty="0" err="1" smtClean="0">
                <a:solidFill>
                  <a:schemeClr val="tx1"/>
                </a:solidFill>
                <a:latin typeface="+mn-lt"/>
                <a:ea typeface="+mn-ea"/>
                <a:cs typeface="+mn-cs"/>
              </a:rPr>
              <a:t>utilised</a:t>
            </a:r>
            <a:r>
              <a:rPr lang="en-US" sz="1200" kern="1200" dirty="0" smtClean="0">
                <a:solidFill>
                  <a:schemeClr val="tx1"/>
                </a:solidFill>
                <a:latin typeface="+mn-lt"/>
                <a:ea typeface="+mn-ea"/>
                <a:cs typeface="+mn-cs"/>
              </a:rPr>
              <a:t> for a variety of reasons, for emergency patients and for planned post operative surgical admissions (‘Knowing the Risk’ reported that if hospitals were more aware of the proportion of high risk surgery undertaken then the beds could be better </a:t>
            </a:r>
            <a:r>
              <a:rPr lang="en-US" sz="1200" kern="1200" dirty="0" err="1" smtClean="0">
                <a:solidFill>
                  <a:schemeClr val="tx1"/>
                </a:solidFill>
                <a:latin typeface="+mn-lt"/>
                <a:ea typeface="+mn-ea"/>
                <a:cs typeface="+mn-cs"/>
              </a:rPr>
              <a:t>utilised</a:t>
            </a:r>
            <a:r>
              <a:rPr lang="en-US" sz="1200" kern="1200" dirty="0" smtClean="0">
                <a:solidFill>
                  <a:schemeClr val="tx1"/>
                </a:solidFill>
                <a:latin typeface="+mn-lt"/>
                <a:ea typeface="+mn-ea"/>
                <a:cs typeface="+mn-cs"/>
              </a:rPr>
              <a:t>). Additionally hospital systems can mean that critical care beds remain filled because there is no space on the </a:t>
            </a:r>
            <a:r>
              <a:rPr lang="en-US" sz="1200" kern="1200" dirty="0" err="1" smtClean="0">
                <a:solidFill>
                  <a:schemeClr val="tx1"/>
                </a:solidFill>
                <a:latin typeface="+mn-lt"/>
                <a:ea typeface="+mn-ea"/>
                <a:cs typeface="+mn-cs"/>
              </a:rPr>
              <a:t>HDU</a:t>
            </a:r>
            <a:r>
              <a:rPr lang="en-US" sz="1200" kern="1200" dirty="0" smtClean="0">
                <a:solidFill>
                  <a:schemeClr val="tx1"/>
                </a:solidFill>
                <a:latin typeface="+mn-lt"/>
                <a:ea typeface="+mn-ea"/>
                <a:cs typeface="+mn-cs"/>
              </a:rPr>
              <a:t> or ward and that in turn may be because patients can’t be repatriated to another hospital or discharged to community care. Or it may be that the right support is not available to care for the patient (‘On the Right </a:t>
            </a:r>
            <a:r>
              <a:rPr lang="en-US" sz="1200" kern="1200" dirty="0" err="1" smtClean="0">
                <a:solidFill>
                  <a:schemeClr val="tx1"/>
                </a:solidFill>
                <a:latin typeface="+mn-lt"/>
                <a:ea typeface="+mn-ea"/>
                <a:cs typeface="+mn-cs"/>
              </a:rPr>
              <a:t>Trach</a:t>
            </a:r>
            <a:r>
              <a:rPr lang="en-US" sz="1200" kern="1200" dirty="0" smtClean="0">
                <a:solidFill>
                  <a:schemeClr val="tx1"/>
                </a:solidFill>
                <a:latin typeface="+mn-lt"/>
                <a:ea typeface="+mn-ea"/>
                <a:cs typeface="+mn-cs"/>
              </a:rPr>
              <a:t>’ showed that the number of </a:t>
            </a:r>
            <a:r>
              <a:rPr lang="en-US" sz="1200" kern="1200" dirty="0" err="1" smtClean="0">
                <a:solidFill>
                  <a:schemeClr val="tx1"/>
                </a:solidFill>
                <a:latin typeface="+mn-lt"/>
                <a:ea typeface="+mn-ea"/>
                <a:cs typeface="+mn-cs"/>
              </a:rPr>
              <a:t>tracheostomies</a:t>
            </a:r>
            <a:r>
              <a:rPr lang="en-US" sz="1200" kern="1200" dirty="0" smtClean="0">
                <a:solidFill>
                  <a:schemeClr val="tx1"/>
                </a:solidFill>
                <a:latin typeface="+mn-lt"/>
                <a:ea typeface="+mn-ea"/>
                <a:cs typeface="+mn-cs"/>
              </a:rPr>
              <a:t> inserted in ICU is often unknown, resulting in under-resourcing of the step-down care of these patients on wards by adequately trained staff).</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Outreach services were introduced in 2000 following the publication of the Audit Commission’s ‘Critical to Success’ </a:t>
            </a:r>
            <a:r>
              <a:rPr lang="en-US" sz="1200" kern="1200" dirty="0" err="1" smtClean="0">
                <a:solidFill>
                  <a:schemeClr val="tx1"/>
                </a:solidFill>
                <a:latin typeface="+mn-lt"/>
                <a:ea typeface="+mn-ea"/>
                <a:cs typeface="+mn-cs"/>
              </a:rPr>
              <a:t>report.</a:t>
            </a:r>
            <a:r>
              <a:rPr lang="en-US" sz="1200" kern="1200" baseline="30000" dirty="0" err="1" smtClean="0">
                <a:solidFill>
                  <a:schemeClr val="tx1"/>
                </a:solidFill>
                <a:latin typeface="+mn-lt"/>
                <a:ea typeface="+mn-ea"/>
                <a:cs typeface="+mn-cs"/>
              </a:rPr>
              <a:t>1</a:t>
            </a:r>
            <a:r>
              <a:rPr lang="en-US" sz="1200" kern="1200" dirty="0" smtClean="0">
                <a:solidFill>
                  <a:schemeClr val="tx1"/>
                </a:solidFill>
                <a:latin typeface="+mn-lt"/>
                <a:ea typeface="+mn-ea"/>
                <a:cs typeface="+mn-cs"/>
              </a:rPr>
              <a:t> The idea was further developed in the Comprehensive Critical Care </a:t>
            </a:r>
            <a:r>
              <a:rPr lang="en-US" sz="1200" kern="1200" dirty="0" err="1" smtClean="0">
                <a:solidFill>
                  <a:schemeClr val="tx1"/>
                </a:solidFill>
                <a:latin typeface="+mn-lt"/>
                <a:ea typeface="+mn-ea"/>
                <a:cs typeface="+mn-cs"/>
              </a:rPr>
              <a:t>report</a:t>
            </a:r>
            <a:r>
              <a:rPr lang="en-US" sz="1200" kern="1200" baseline="30000" dirty="0" err="1" smtClean="0">
                <a:solidFill>
                  <a:schemeClr val="tx1"/>
                </a:solidFill>
                <a:latin typeface="+mn-lt"/>
                <a:ea typeface="+mn-ea"/>
                <a:cs typeface="+mn-cs"/>
              </a:rPr>
              <a:t>2</a:t>
            </a:r>
            <a:r>
              <a:rPr lang="en-US" sz="1200" kern="1200" dirty="0" smtClean="0">
                <a:solidFill>
                  <a:schemeClr val="tx1"/>
                </a:solidFill>
                <a:latin typeface="+mn-lt"/>
                <a:ea typeface="+mn-ea"/>
                <a:cs typeface="+mn-cs"/>
              </a:rPr>
              <a:t> and critical care services were given responsibility for critically ill patients throughout hospitals, rather than only within specialist units. Nationally the outreach teams vary from a single nurse providing education on the identification and management of the critically ill patient to multidisciplinary teams providing 24-hour cover.</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Critical Care Outreach Teams, Rapid Response Teams or Medical Emergency Teams, depending on the geographical location, have now become increasingly involved in sharing their expertise of critical care by reviewing and treating patients early on in their acute illness, on the ward as well as in the critical care unit, in order to prevent further deterioration and </a:t>
            </a:r>
            <a:r>
              <a:rPr lang="en-US" sz="1200" kern="1200" dirty="0" err="1" smtClean="0">
                <a:solidFill>
                  <a:schemeClr val="tx1"/>
                </a:solidFill>
                <a:latin typeface="+mn-lt"/>
                <a:ea typeface="+mn-ea"/>
                <a:cs typeface="+mn-cs"/>
              </a:rPr>
              <a:t>death.</a:t>
            </a:r>
            <a:r>
              <a:rPr lang="en-US" sz="1200" kern="1200" baseline="30000" dirty="0" err="1" smtClean="0">
                <a:solidFill>
                  <a:schemeClr val="tx1"/>
                </a:solidFill>
                <a:latin typeface="+mn-lt"/>
                <a:ea typeface="+mn-ea"/>
                <a:cs typeface="+mn-cs"/>
              </a:rPr>
              <a:t>3</a:t>
            </a:r>
            <a:r>
              <a:rPr lang="en-US" sz="1200" kern="1200" dirty="0" smtClean="0">
                <a:solidFill>
                  <a:schemeClr val="tx1"/>
                </a:solidFill>
                <a:latin typeface="+mn-lt"/>
                <a:ea typeface="+mn-ea"/>
                <a:cs typeface="+mn-cs"/>
              </a:rPr>
              <a:t> The benefit of Critical Care Outreach Teams has been demonstrated by a reduction in hospital morbidity and </a:t>
            </a:r>
            <a:r>
              <a:rPr lang="en-US" sz="1200" kern="1200" dirty="0" err="1" smtClean="0">
                <a:solidFill>
                  <a:schemeClr val="tx1"/>
                </a:solidFill>
                <a:latin typeface="+mn-lt"/>
                <a:ea typeface="+mn-ea"/>
                <a:cs typeface="+mn-cs"/>
              </a:rPr>
              <a:t>mortality.</a:t>
            </a:r>
            <a:r>
              <a:rPr lang="en-US" sz="1200" kern="1200" baseline="30000" dirty="0" err="1" smtClean="0">
                <a:solidFill>
                  <a:schemeClr val="tx1"/>
                </a:solidFill>
                <a:latin typeface="+mn-lt"/>
                <a:ea typeface="+mn-ea"/>
                <a:cs typeface="+mn-cs"/>
              </a:rPr>
              <a:t>4</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One of the key elements of the service is the use of early warning scores to systematically assess the condition of patients and facilitate appropriate interventions. These were discussed in more detail in Chapter 3.</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FBF1A647-549C-4DE1-BF02-D4E08B7353B5}" type="slidenum">
              <a:rPr lang="en-US" smtClean="0"/>
              <a:pPr>
                <a:defRPr/>
              </a:pPr>
              <a:t>10</a:t>
            </a:fld>
            <a:endParaRPr lang="en-US"/>
          </a:p>
        </p:txBody>
      </p:sp>
    </p:spTree>
    <p:extLst>
      <p:ext uri="{BB962C8B-B14F-4D97-AF65-F5344CB8AC3E}">
        <p14:creationId xmlns:p14="http://schemas.microsoft.com/office/powerpoint/2010/main" val="4070286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BF1A647-549C-4DE1-BF02-D4E08B7353B5}" type="slidenum">
              <a:rPr lang="en-US" smtClean="0"/>
              <a:pPr>
                <a:defRPr/>
              </a:pPr>
              <a:t>11</a:t>
            </a:fld>
            <a:endParaRPr lang="en-US"/>
          </a:p>
        </p:txBody>
      </p:sp>
    </p:spTree>
    <p:extLst>
      <p:ext uri="{BB962C8B-B14F-4D97-AF65-F5344CB8AC3E}">
        <p14:creationId xmlns:p14="http://schemas.microsoft.com/office/powerpoint/2010/main" val="4070286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BF1A647-549C-4DE1-BF02-D4E08B7353B5}" type="slidenum">
              <a:rPr lang="en-US" smtClean="0"/>
              <a:pPr>
                <a:defRPr/>
              </a:pPr>
              <a:t>12</a:t>
            </a:fld>
            <a:endParaRPr lang="en-US"/>
          </a:p>
        </p:txBody>
      </p:sp>
    </p:spTree>
    <p:extLst>
      <p:ext uri="{BB962C8B-B14F-4D97-AF65-F5344CB8AC3E}">
        <p14:creationId xmlns:p14="http://schemas.microsoft.com/office/powerpoint/2010/main" val="4070286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BF1A647-549C-4DE1-BF02-D4E08B7353B5}" type="slidenum">
              <a:rPr lang="en-US" smtClean="0"/>
              <a:pPr>
                <a:defRPr/>
              </a:pPr>
              <a:t>13</a:t>
            </a:fld>
            <a:endParaRPr lang="en-US"/>
          </a:p>
        </p:txBody>
      </p:sp>
    </p:spTree>
    <p:extLst>
      <p:ext uri="{BB962C8B-B14F-4D97-AF65-F5344CB8AC3E}">
        <p14:creationId xmlns:p14="http://schemas.microsoft.com/office/powerpoint/2010/main" val="4070286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BF1A647-549C-4DE1-BF02-D4E08B7353B5}" type="slidenum">
              <a:rPr lang="en-US" smtClean="0"/>
              <a:pPr>
                <a:defRPr/>
              </a:pPr>
              <a:t>14</a:t>
            </a:fld>
            <a:endParaRPr lang="en-US"/>
          </a:p>
        </p:txBody>
      </p:sp>
    </p:spTree>
    <p:extLst>
      <p:ext uri="{BB962C8B-B14F-4D97-AF65-F5344CB8AC3E}">
        <p14:creationId xmlns:p14="http://schemas.microsoft.com/office/powerpoint/2010/main" val="4070286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Consent is an issue that has been investigated in a number of NCEPOD surgical reports. The GMC provides guidance on who should obtain consent: “</a:t>
            </a:r>
            <a:r>
              <a:rPr lang="en-US" sz="1200" i="1" kern="1200" dirty="0" smtClean="0">
                <a:solidFill>
                  <a:schemeClr val="tx1"/>
                </a:solidFill>
                <a:latin typeface="+mn-lt"/>
                <a:ea typeface="+mn-ea"/>
                <a:cs typeface="+mn-cs"/>
              </a:rPr>
              <a:t>If you are the doctor providing treatment or undertaking an investigation, it is your responsibility to discuss it with the patient and obtain consent, as you will have a comprehensive understanding of the procedure or treatment, how it is carried out and the risks attached to it. Where this is not practicable, you may delegate these tasks provided you ensure the person to whom you delegate: is suitably trained and qualified; has sufficient knowledge of the proposed investigation or treatment, and understands the risks involved; acts in accordance with GMC </a:t>
            </a:r>
            <a:r>
              <a:rPr lang="en-US" sz="1200" i="1" kern="1200" dirty="0" err="1" smtClean="0">
                <a:solidFill>
                  <a:schemeClr val="tx1"/>
                </a:solidFill>
                <a:latin typeface="+mn-lt"/>
                <a:ea typeface="+mn-ea"/>
                <a:cs typeface="+mn-cs"/>
              </a:rPr>
              <a:t>guidance”.</a:t>
            </a:r>
            <a:r>
              <a:rPr lang="en-US" sz="1200" i="1" kern="1200" baseline="30000" dirty="0" err="1" smtClean="0">
                <a:solidFill>
                  <a:schemeClr val="tx1"/>
                </a:solidFill>
                <a:latin typeface="+mn-lt"/>
                <a:ea typeface="+mn-ea"/>
                <a:cs typeface="+mn-cs"/>
              </a:rPr>
              <a:t>1</a:t>
            </a:r>
            <a:endParaRPr lang="en-GB"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too frequently NCEPOD has commented on, and viewed examples of poor consent processes. These have included examples such as no evidence of consent, those taking consent being too junior, absence of any risk recorded on the consent, inappropriate consent such as lack of consideration to the mental capacity of the patient, or their age, rushed consent, illegible consent and poor evidence of communication with the patient.</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BF1A647-549C-4DE1-BF02-D4E08B7353B5}" type="slidenum">
              <a:rPr lang="en-US" smtClean="0"/>
              <a:pPr>
                <a:defRPr/>
              </a:pPr>
              <a:t>15</a:t>
            </a:fld>
            <a:endParaRPr lang="en-US"/>
          </a:p>
        </p:txBody>
      </p:sp>
    </p:spTree>
    <p:extLst>
      <p:ext uri="{BB962C8B-B14F-4D97-AF65-F5344CB8AC3E}">
        <p14:creationId xmlns:p14="http://schemas.microsoft.com/office/powerpoint/2010/main" val="4070286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BF1A647-549C-4DE1-BF02-D4E08B7353B5}" type="slidenum">
              <a:rPr lang="en-US" smtClean="0"/>
              <a:pPr>
                <a:defRPr/>
              </a:pPr>
              <a:t>16</a:t>
            </a:fld>
            <a:endParaRPr lang="en-US"/>
          </a:p>
        </p:txBody>
      </p:sp>
    </p:spTree>
    <p:extLst>
      <p:ext uri="{BB962C8B-B14F-4D97-AF65-F5344CB8AC3E}">
        <p14:creationId xmlns:p14="http://schemas.microsoft.com/office/powerpoint/2010/main" val="4070286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BF1A647-549C-4DE1-BF02-D4E08B7353B5}" type="slidenum">
              <a:rPr lang="en-US" smtClean="0"/>
              <a:pPr>
                <a:defRPr/>
              </a:pPr>
              <a:t>17</a:t>
            </a:fld>
            <a:endParaRPr lang="en-US"/>
          </a:p>
        </p:txBody>
      </p:sp>
    </p:spTree>
    <p:extLst>
      <p:ext uri="{BB962C8B-B14F-4D97-AF65-F5344CB8AC3E}">
        <p14:creationId xmlns:p14="http://schemas.microsoft.com/office/powerpoint/2010/main" val="4070286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BF1A647-549C-4DE1-BF02-D4E08B7353B5}" type="slidenum">
              <a:rPr lang="en-US" smtClean="0"/>
              <a:pPr>
                <a:defRPr/>
              </a:pPr>
              <a:t>18</a:t>
            </a:fld>
            <a:endParaRPr lang="en-US"/>
          </a:p>
        </p:txBody>
      </p:sp>
    </p:spTree>
    <p:extLst>
      <p:ext uri="{BB962C8B-B14F-4D97-AF65-F5344CB8AC3E}">
        <p14:creationId xmlns:p14="http://schemas.microsoft.com/office/powerpoint/2010/main" val="156667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mn-lt"/>
                <a:ea typeface="+mn-ea"/>
                <a:cs typeface="+mn-cs"/>
              </a:rPr>
              <a:t>The supervision of junior doctors is an area of concern that has been raised in numerous NCEPOD reports. The first NCEPOD report published in 1987 highlighted a number of differences in consultants’ supervision of trainees, and there were a number of deaths in which junior surgeons or </a:t>
            </a:r>
            <a:r>
              <a:rPr lang="en-US" sz="1200" kern="1200" dirty="0" err="1" smtClean="0">
                <a:solidFill>
                  <a:schemeClr val="tx1"/>
                </a:solidFill>
                <a:latin typeface="+mn-lt"/>
                <a:ea typeface="+mn-ea"/>
                <a:cs typeface="+mn-cs"/>
              </a:rPr>
              <a:t>anaesthetists</a:t>
            </a:r>
            <a:r>
              <a:rPr lang="en-US" sz="1200" kern="1200" dirty="0" smtClean="0">
                <a:solidFill>
                  <a:schemeClr val="tx1"/>
                </a:solidFill>
                <a:latin typeface="+mn-lt"/>
                <a:ea typeface="+mn-ea"/>
                <a:cs typeface="+mn-cs"/>
              </a:rPr>
              <a:t> did not seek the advice or their consultants or senior registrars at any time before, during or after the operation.</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reviewing data relating to junior doctors across the reports there are still commonly occurring themes in terms of an appreciation of the clinical urgency (2005) or an underestimation of the severity of the physiological dysfunction (2007); and supervision of the junior doctor (2005 and 2009).</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 there are two aspects to be mindful of – the responsibility of the consultant to offer and ensure that their junior staff are well supported and the responsibility of the junior doctor to ask for help and not work outside the scope of their abilities.</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Good Medical Practice state “</a:t>
            </a:r>
            <a:r>
              <a:rPr lang="en-US" sz="1200" i="1" kern="1200" dirty="0" smtClean="0">
                <a:solidFill>
                  <a:schemeClr val="tx1"/>
                </a:solidFill>
                <a:latin typeface="+mn-lt"/>
                <a:ea typeface="+mn-ea"/>
                <a:cs typeface="+mn-cs"/>
              </a:rPr>
              <a:t>You must </a:t>
            </a:r>
            <a:r>
              <a:rPr lang="en-US" sz="1200" i="1" kern="1200" dirty="0" err="1" smtClean="0">
                <a:solidFill>
                  <a:schemeClr val="tx1"/>
                </a:solidFill>
                <a:latin typeface="+mn-lt"/>
                <a:ea typeface="+mn-ea"/>
                <a:cs typeface="+mn-cs"/>
              </a:rPr>
              <a:t>recognise</a:t>
            </a:r>
            <a:r>
              <a:rPr lang="en-US" sz="1200" i="1" kern="1200" dirty="0" smtClean="0">
                <a:solidFill>
                  <a:schemeClr val="tx1"/>
                </a:solidFill>
                <a:latin typeface="+mn-lt"/>
                <a:ea typeface="+mn-ea"/>
                <a:cs typeface="+mn-cs"/>
              </a:rPr>
              <a:t> and work within the limits of your competence and you must make sure, to the best of your ability, that you are appropriately supervised for any task you perform. You must be willing to ask for advice and support from colleagues when </a:t>
            </a:r>
            <a:r>
              <a:rPr lang="en-US" sz="1200" i="1" kern="1200" dirty="0" err="1" smtClean="0">
                <a:solidFill>
                  <a:schemeClr val="tx1"/>
                </a:solidFill>
                <a:latin typeface="+mn-lt"/>
                <a:ea typeface="+mn-ea"/>
                <a:cs typeface="+mn-cs"/>
              </a:rPr>
              <a:t>necessary.”</a:t>
            </a:r>
            <a:r>
              <a:rPr lang="en-US" sz="1200" i="1" kern="1200" baseline="30000" dirty="0" err="1" smtClean="0">
                <a:solidFill>
                  <a:schemeClr val="tx1"/>
                </a:solidFill>
                <a:latin typeface="+mn-lt"/>
                <a:ea typeface="+mn-ea"/>
                <a:cs typeface="+mn-cs"/>
              </a:rPr>
              <a:t>1</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Royal College of Surgeon of England states that “</a:t>
            </a:r>
            <a:r>
              <a:rPr lang="en-US" sz="1200" i="1" kern="1200" dirty="0" smtClean="0">
                <a:solidFill>
                  <a:schemeClr val="tx1"/>
                </a:solidFill>
                <a:latin typeface="+mn-lt"/>
                <a:ea typeface="+mn-ea"/>
                <a:cs typeface="+mn-cs"/>
              </a:rPr>
              <a:t>Consultant surgeons must delegate duties and responsibilities only to those specialist trainees and foundation doctors or other doctors whom they know to be competent in the relevant area of practice, and to not assign as competent someone who has not reached or maintained a satisfactory standard of </a:t>
            </a:r>
            <a:r>
              <a:rPr lang="en-US" sz="1200" i="1" kern="1200" dirty="0" err="1" smtClean="0">
                <a:solidFill>
                  <a:schemeClr val="tx1"/>
                </a:solidFill>
                <a:latin typeface="+mn-lt"/>
                <a:ea typeface="+mn-ea"/>
                <a:cs typeface="+mn-cs"/>
              </a:rPr>
              <a:t>practice.”</a:t>
            </a:r>
            <a:r>
              <a:rPr lang="en-US" sz="1200" i="1" kern="1200" baseline="30000" dirty="0" err="1" smtClean="0">
                <a:solidFill>
                  <a:schemeClr val="tx1"/>
                </a:solidFill>
                <a:latin typeface="+mn-lt"/>
                <a:ea typeface="+mn-ea"/>
                <a:cs typeface="+mn-cs"/>
              </a:rPr>
              <a:t>2</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FBF1A647-549C-4DE1-BF02-D4E08B7353B5}" type="slidenum">
              <a:rPr lang="en-US" smtClean="0"/>
              <a:pPr>
                <a:defRPr/>
              </a:pPr>
              <a:t>19</a:t>
            </a:fld>
            <a:endParaRPr lang="en-US"/>
          </a:p>
        </p:txBody>
      </p:sp>
    </p:spTree>
    <p:extLst>
      <p:ext uri="{BB962C8B-B14F-4D97-AF65-F5344CB8AC3E}">
        <p14:creationId xmlns:p14="http://schemas.microsoft.com/office/powerpoint/2010/main" val="4070286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BF1A647-549C-4DE1-BF02-D4E08B7353B5}" type="slidenum">
              <a:rPr lang="en-US" smtClean="0"/>
              <a:pPr>
                <a:defRPr/>
              </a:pPr>
              <a:t>2</a:t>
            </a:fld>
            <a:endParaRPr lang="en-US"/>
          </a:p>
        </p:txBody>
      </p:sp>
    </p:spTree>
    <p:extLst>
      <p:ext uri="{BB962C8B-B14F-4D97-AF65-F5344CB8AC3E}">
        <p14:creationId xmlns:p14="http://schemas.microsoft.com/office/powerpoint/2010/main" val="4070286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BF1A647-549C-4DE1-BF02-D4E08B7353B5}" type="slidenum">
              <a:rPr lang="en-US" smtClean="0"/>
              <a:pPr>
                <a:defRPr/>
              </a:pPr>
              <a:t>20</a:t>
            </a:fld>
            <a:endParaRPr lang="en-US"/>
          </a:p>
        </p:txBody>
      </p:sp>
    </p:spTree>
    <p:extLst>
      <p:ext uri="{BB962C8B-B14F-4D97-AF65-F5344CB8AC3E}">
        <p14:creationId xmlns:p14="http://schemas.microsoft.com/office/powerpoint/2010/main" val="4070286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latin typeface="+mn-lt"/>
                <a:ea typeface="+mn-ea"/>
                <a:cs typeface="+mn-cs"/>
              </a:rPr>
              <a:t>Good Medical Practice states that in providing care clinicians must ‘keep clear, accurate and legible records, reporting the relevant clinical findings, the decisions made, the information given to the patients, and any drugs prescribed or other investigation or </a:t>
            </a:r>
            <a:r>
              <a:rPr lang="en-US" sz="1200" kern="1200" dirty="0" err="1" smtClean="0">
                <a:solidFill>
                  <a:schemeClr val="tx1"/>
                </a:solidFill>
                <a:latin typeface="+mn-lt"/>
                <a:ea typeface="+mn-ea"/>
                <a:cs typeface="+mn-cs"/>
              </a:rPr>
              <a:t>treatment’.</a:t>
            </a:r>
            <a:r>
              <a:rPr lang="en-US" sz="1200" kern="1200" baseline="30000" dirty="0" err="1" smtClean="0">
                <a:solidFill>
                  <a:schemeClr val="tx1"/>
                </a:solidFill>
                <a:latin typeface="+mn-lt"/>
                <a:ea typeface="+mn-ea"/>
                <a:cs typeface="+mn-cs"/>
              </a:rPr>
              <a:t>1</a:t>
            </a:r>
            <a:r>
              <a:rPr lang="en-US" sz="1200" kern="1200" dirty="0" smtClean="0">
                <a:solidFill>
                  <a:schemeClr val="tx1"/>
                </a:solidFill>
                <a:latin typeface="+mn-lt"/>
                <a:ea typeface="+mn-ea"/>
                <a:cs typeface="+mn-cs"/>
              </a:rPr>
              <a:t> The Patient records should record the frequency and outcomes of take and post take ward rounds.</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Royal College of Surgeons’ ‘Good Surgical Practice’ makes a number of recommendations regarding record </a:t>
            </a:r>
            <a:r>
              <a:rPr lang="en-US" sz="1200" kern="1200" dirty="0" err="1" smtClean="0">
                <a:solidFill>
                  <a:schemeClr val="tx1"/>
                </a:solidFill>
                <a:latin typeface="+mn-lt"/>
                <a:ea typeface="+mn-ea"/>
                <a:cs typeface="+mn-cs"/>
              </a:rPr>
              <a:t>keeping.</a:t>
            </a:r>
            <a:r>
              <a:rPr lang="en-US" sz="1200" kern="1200" baseline="30000" dirty="0" err="1" smtClean="0">
                <a:solidFill>
                  <a:schemeClr val="tx1"/>
                </a:solidFill>
                <a:latin typeface="+mn-lt"/>
                <a:ea typeface="+mn-ea"/>
                <a:cs typeface="+mn-cs"/>
              </a:rPr>
              <a:t>2</a:t>
            </a:r>
            <a:r>
              <a:rPr lang="en-US" sz="1200" kern="1200" dirty="0" smtClean="0">
                <a:solidFill>
                  <a:schemeClr val="tx1"/>
                </a:solidFill>
                <a:latin typeface="+mn-lt"/>
                <a:ea typeface="+mn-ea"/>
                <a:cs typeface="+mn-cs"/>
              </a:rPr>
              <a:t> These include: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Ensuring all medical records are legible, complete and contemporaneous, and have the patients identification details on them</a:t>
            </a:r>
            <a:endParaRPr lang="en-GB"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Ensuring that each time an entry is made in the notes they are signed and dated with the name of the most senior surgeon at the visit being noted</a:t>
            </a:r>
            <a:endParaRPr lang="en-GB"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Ensuring that a record is made of important events and communications with the patient or supporter</a:t>
            </a:r>
            <a:endParaRPr lang="en-GB"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Any changes in the treatment plan is be recorded</a:t>
            </a:r>
            <a:endParaRPr lang="en-GB"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Ensuring there are legible operative and follow up notes.</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Royal College of Physicians ‘Acute Care Toolkit 2’ states the quality of record keeping is compromised (on AMU) by a lack of </a:t>
            </a:r>
            <a:r>
              <a:rPr lang="en-US" sz="1200" kern="1200" dirty="0" err="1" smtClean="0">
                <a:solidFill>
                  <a:schemeClr val="tx1"/>
                </a:solidFill>
                <a:latin typeface="+mn-lt"/>
                <a:ea typeface="+mn-ea"/>
                <a:cs typeface="+mn-cs"/>
              </a:rPr>
              <a:t>standardised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documentation.</a:t>
            </a:r>
            <a:r>
              <a:rPr lang="en-US" sz="1200" kern="1200" baseline="30000" dirty="0" err="1" smtClean="0">
                <a:solidFill>
                  <a:schemeClr val="tx1"/>
                </a:solidFill>
                <a:latin typeface="+mn-lt"/>
                <a:ea typeface="+mn-ea"/>
                <a:cs typeface="+mn-cs"/>
              </a:rPr>
              <a:t>3</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case study above reflects the exception rather than the norm. NCEPOD case reviewers have assessed over 48,000 set of case notes in the history of NCEPOD and the one issue that has been a constant throughout is the poor quality of documentation, ranging from illegible handwriting to the absence of name, grade, times, specialty, observations or incorrect medication charts to the fact that something was done such as a procedure or the detailing of a management plan – it can often be deduced but is not explicitly stated.  An example of this was the reason for the title ‘Just Say Sepsis’ as it was clear from pieces of information in the case notes that the patient was septic, but no one was documenting ‘sepsis’, therefore it doesn’t get coded and the true incidence of sepsis in hospitals is not known.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Beyond coding, poor documentation may lead to poor care as any important omission means that the patient notes are misleading. Furthermore the patient care record is a legal document that should accurately reflect what has been done. In the view of lawyers, if it is not written down it was not done.</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BF1A647-549C-4DE1-BF02-D4E08B7353B5}" type="slidenum">
              <a:rPr lang="en-US" smtClean="0"/>
              <a:pPr>
                <a:defRPr/>
              </a:pPr>
              <a:t>21</a:t>
            </a:fld>
            <a:endParaRPr lang="en-US"/>
          </a:p>
        </p:txBody>
      </p:sp>
    </p:spTree>
    <p:extLst>
      <p:ext uri="{BB962C8B-B14F-4D97-AF65-F5344CB8AC3E}">
        <p14:creationId xmlns:p14="http://schemas.microsoft.com/office/powerpoint/2010/main" val="4070286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BF1A647-549C-4DE1-BF02-D4E08B7353B5}" type="slidenum">
              <a:rPr lang="en-US" smtClean="0"/>
              <a:pPr>
                <a:defRPr/>
              </a:pPr>
              <a:t>22</a:t>
            </a:fld>
            <a:endParaRPr lang="en-US"/>
          </a:p>
        </p:txBody>
      </p:sp>
    </p:spTree>
    <p:extLst>
      <p:ext uri="{BB962C8B-B14F-4D97-AF65-F5344CB8AC3E}">
        <p14:creationId xmlns:p14="http://schemas.microsoft.com/office/powerpoint/2010/main" val="4070286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mn-lt"/>
                <a:ea typeface="+mn-ea"/>
                <a:cs typeface="+mn-cs"/>
              </a:rPr>
              <a:t>Individual cases discussed at morbidity and mortality (M&amp;M) meetings can inspire changes to working practices and improve patient care. There should also be a concerted effort to monitor trends in the cases brought to these meetings and explore what lessons can be learned from them. The identification of patterns in M&amp;M data is vital for the prevention of repeat instances of poor care over </a:t>
            </a:r>
            <a:r>
              <a:rPr lang="en-US" sz="1200" kern="1200" dirty="0" err="1" smtClean="0">
                <a:solidFill>
                  <a:schemeClr val="tx1"/>
                </a:solidFill>
                <a:latin typeface="+mn-lt"/>
                <a:ea typeface="+mn-ea"/>
                <a:cs typeface="+mn-cs"/>
              </a:rPr>
              <a:t>time.</a:t>
            </a:r>
            <a:r>
              <a:rPr lang="en-US" sz="1200" kern="1200" baseline="30000" dirty="0" err="1" smtClean="0">
                <a:solidFill>
                  <a:schemeClr val="tx1"/>
                </a:solidFill>
                <a:latin typeface="+mn-lt"/>
                <a:ea typeface="+mn-ea"/>
                <a:cs typeface="+mn-cs"/>
              </a:rPr>
              <a:t>1</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Traditionally, there was an argument for not </a:t>
            </a:r>
            <a:r>
              <a:rPr lang="en-US" sz="1200" kern="1200" dirty="0" err="1" smtClean="0">
                <a:solidFill>
                  <a:schemeClr val="tx1"/>
                </a:solidFill>
                <a:latin typeface="+mn-lt"/>
                <a:ea typeface="+mn-ea"/>
                <a:cs typeface="+mn-cs"/>
              </a:rPr>
              <a:t>minuting</a:t>
            </a:r>
            <a:r>
              <a:rPr lang="en-US" sz="1200" kern="1200" dirty="0" smtClean="0">
                <a:solidFill>
                  <a:schemeClr val="tx1"/>
                </a:solidFill>
                <a:latin typeface="+mn-lt"/>
                <a:ea typeface="+mn-ea"/>
                <a:cs typeface="+mn-cs"/>
              </a:rPr>
              <a:t> M&amp;M meetings to promote a more open discussion between participants. However, NCEPOD endorses the Royal College of Surgeons’ view that maintaining a formal record of the analysis of adverse outcomes demonstrates to all that a surgical team is open and willing to learn from </a:t>
            </a:r>
            <a:r>
              <a:rPr lang="en-US" sz="1200" kern="1200" dirty="0" err="1" smtClean="0">
                <a:solidFill>
                  <a:schemeClr val="tx1"/>
                </a:solidFill>
                <a:latin typeface="+mn-lt"/>
                <a:ea typeface="+mn-ea"/>
                <a:cs typeface="+mn-cs"/>
              </a:rPr>
              <a:t>incidents.</a:t>
            </a:r>
            <a:r>
              <a:rPr lang="en-US" sz="1200" kern="1200" baseline="30000" dirty="0" err="1" smtClean="0">
                <a:solidFill>
                  <a:schemeClr val="tx1"/>
                </a:solidFill>
                <a:latin typeface="+mn-lt"/>
                <a:ea typeface="+mn-ea"/>
                <a:cs typeface="+mn-cs"/>
              </a:rPr>
              <a:t>2</a:t>
            </a:r>
            <a:r>
              <a:rPr lang="en-US" sz="1200" kern="1200" dirty="0" smtClean="0">
                <a:solidFill>
                  <a:schemeClr val="tx1"/>
                </a:solidFill>
                <a:latin typeface="+mn-lt"/>
                <a:ea typeface="+mn-ea"/>
                <a:cs typeface="+mn-cs"/>
              </a:rPr>
              <a:t> This would apply equally to medical cases and is the current subject of work being undertaken by the Royal College of Physicians of </a:t>
            </a:r>
            <a:r>
              <a:rPr lang="en-US" sz="1200" kern="1200" dirty="0" err="1" smtClean="0">
                <a:solidFill>
                  <a:schemeClr val="tx1"/>
                </a:solidFill>
                <a:latin typeface="+mn-lt"/>
                <a:ea typeface="+mn-ea"/>
                <a:cs typeface="+mn-cs"/>
              </a:rPr>
              <a:t>London.</a:t>
            </a:r>
            <a:r>
              <a:rPr lang="en-US" sz="1200" kern="1200" baseline="30000" dirty="0" err="1" smtClean="0">
                <a:solidFill>
                  <a:schemeClr val="tx1"/>
                </a:solidFill>
                <a:latin typeface="+mn-lt"/>
                <a:ea typeface="+mn-ea"/>
                <a:cs typeface="+mn-cs"/>
              </a:rPr>
              <a:t>3</a:t>
            </a:r>
            <a:r>
              <a:rPr lang="en-US" sz="1200" kern="1200" baseline="3000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This has also been highlighted more recently in the National Guidance on Learning From Deaths </a:t>
            </a:r>
            <a:r>
              <a:rPr lang="en-US" sz="1200" kern="1200" dirty="0" err="1" smtClean="0">
                <a:solidFill>
                  <a:schemeClr val="tx1"/>
                </a:solidFill>
                <a:latin typeface="+mn-lt"/>
                <a:ea typeface="+mn-ea"/>
                <a:cs typeface="+mn-cs"/>
              </a:rPr>
              <a:t>policy.</a:t>
            </a:r>
            <a:r>
              <a:rPr lang="en-US" sz="1200" kern="1200" baseline="30000" dirty="0" err="1" smtClean="0">
                <a:solidFill>
                  <a:schemeClr val="tx1"/>
                </a:solidFill>
                <a:latin typeface="+mn-lt"/>
                <a:ea typeface="+mn-ea"/>
                <a:cs typeface="+mn-cs"/>
              </a:rPr>
              <a:t>4</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maintain the relevance and utility of M&amp;M meetings to medical and surgical care and training, these meetings will need to harness modern data analytic strategies, </a:t>
            </a:r>
            <a:r>
              <a:rPr lang="en-US" sz="1200" kern="1200" dirty="0" err="1" smtClean="0">
                <a:solidFill>
                  <a:schemeClr val="tx1"/>
                </a:solidFill>
                <a:latin typeface="+mn-lt"/>
                <a:ea typeface="+mn-ea"/>
                <a:cs typeface="+mn-cs"/>
              </a:rPr>
              <a:t>standardise</a:t>
            </a:r>
            <a:r>
              <a:rPr lang="en-US" sz="1200" kern="1200" dirty="0" smtClean="0">
                <a:solidFill>
                  <a:schemeClr val="tx1"/>
                </a:solidFill>
                <a:latin typeface="+mn-lt"/>
                <a:ea typeface="+mn-ea"/>
                <a:cs typeface="+mn-cs"/>
              </a:rPr>
              <a:t> case presentations to delve into root-cause analyses, and </a:t>
            </a:r>
            <a:r>
              <a:rPr lang="en-US" sz="1200" kern="1200" dirty="0" err="1" smtClean="0">
                <a:solidFill>
                  <a:schemeClr val="tx1"/>
                </a:solidFill>
                <a:latin typeface="+mn-lt"/>
                <a:ea typeface="+mn-ea"/>
                <a:cs typeface="+mn-cs"/>
              </a:rPr>
              <a:t>capitalise</a:t>
            </a:r>
            <a:r>
              <a:rPr lang="en-US" sz="1200" kern="1200" dirty="0" smtClean="0">
                <a:solidFill>
                  <a:schemeClr val="tx1"/>
                </a:solidFill>
                <a:latin typeface="+mn-lt"/>
                <a:ea typeface="+mn-ea"/>
                <a:cs typeface="+mn-cs"/>
              </a:rPr>
              <a:t> on valuable multidisciplinary discussion to inform and complement frontline Quality Improvement </a:t>
            </a:r>
            <a:r>
              <a:rPr lang="en-US" sz="1200" kern="1200" dirty="0" err="1" smtClean="0">
                <a:solidFill>
                  <a:schemeClr val="tx1"/>
                </a:solidFill>
                <a:latin typeface="+mn-lt"/>
                <a:ea typeface="+mn-ea"/>
                <a:cs typeface="+mn-cs"/>
              </a:rPr>
              <a:t>efforts.</a:t>
            </a:r>
            <a:r>
              <a:rPr lang="en-US" sz="1200" kern="1200" baseline="30000" dirty="0" err="1" smtClean="0">
                <a:solidFill>
                  <a:schemeClr val="tx1"/>
                </a:solidFill>
                <a:latin typeface="+mn-lt"/>
                <a:ea typeface="+mn-ea"/>
                <a:cs typeface="+mn-cs"/>
              </a:rPr>
              <a:t>1</a:t>
            </a:r>
            <a:endParaRPr lang="en-GB"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Studies have shown that for M&amp;M meetings to facilitate improvement and be more than a forum for peer review, they need to be structured and systematic in reviewing and discussing deaths, directing discussions towards improving system and process variations.</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M&amp;M review has been included in a number of reports which have shown some improvements over time.  There does not however appear to be a consistent approach taken to mortality review except in limited areas such as deaths within 30 days following systemic anti-cancer chemotherapy, where a structured approach has been developed. Improved clarity about which deaths should be reviewed is needed. In addition a structured process that leads to learning and improvements across the system is needed.</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FBF1A647-549C-4DE1-BF02-D4E08B7353B5}" type="slidenum">
              <a:rPr lang="en-US" smtClean="0"/>
              <a:pPr>
                <a:defRPr/>
              </a:pPr>
              <a:t>23</a:t>
            </a:fld>
            <a:endParaRPr lang="en-US"/>
          </a:p>
        </p:txBody>
      </p:sp>
    </p:spTree>
    <p:extLst>
      <p:ext uri="{BB962C8B-B14F-4D97-AF65-F5344CB8AC3E}">
        <p14:creationId xmlns:p14="http://schemas.microsoft.com/office/powerpoint/2010/main" val="4070286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BF1A647-549C-4DE1-BF02-D4E08B7353B5}" type="slidenum">
              <a:rPr lang="en-US" smtClean="0"/>
              <a:pPr>
                <a:defRPr/>
              </a:pPr>
              <a:t>24</a:t>
            </a:fld>
            <a:endParaRPr lang="en-US"/>
          </a:p>
        </p:txBody>
      </p:sp>
    </p:spTree>
    <p:extLst>
      <p:ext uri="{BB962C8B-B14F-4D97-AF65-F5344CB8AC3E}">
        <p14:creationId xmlns:p14="http://schemas.microsoft.com/office/powerpoint/2010/main" val="4070286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Establishing well </a:t>
            </a:r>
            <a:r>
              <a:rPr lang="en-US" sz="1200" kern="1200" dirty="0" err="1" smtClean="0">
                <a:solidFill>
                  <a:schemeClr val="tx1"/>
                </a:solidFill>
                <a:latin typeface="+mn-lt"/>
                <a:ea typeface="+mn-ea"/>
                <a:cs typeface="+mn-cs"/>
              </a:rPr>
              <a:t>organised</a:t>
            </a:r>
            <a:r>
              <a:rPr lang="en-US" sz="1200" kern="1200" dirty="0" smtClean="0">
                <a:solidFill>
                  <a:schemeClr val="tx1"/>
                </a:solidFill>
                <a:latin typeface="+mn-lt"/>
                <a:ea typeface="+mn-ea"/>
                <a:cs typeface="+mn-cs"/>
              </a:rPr>
              <a:t> clinical networks of care is important if we want to be able to do the complex things better. Networks of care may be formal or informal. The definition of a formal network that NCEPOD has used is: “</a:t>
            </a:r>
            <a:r>
              <a:rPr lang="en-US" sz="1200" i="1" kern="1200" dirty="0" smtClean="0">
                <a:solidFill>
                  <a:schemeClr val="tx1"/>
                </a:solidFill>
                <a:latin typeface="+mn-lt"/>
                <a:ea typeface="+mn-ea"/>
                <a:cs typeface="+mn-cs"/>
              </a:rPr>
              <a:t>A linked group of health professionals and </a:t>
            </a:r>
            <a:r>
              <a:rPr lang="en-US" sz="1200" i="1" kern="1200" dirty="0" err="1" smtClean="0">
                <a:solidFill>
                  <a:schemeClr val="tx1"/>
                </a:solidFill>
                <a:latin typeface="+mn-lt"/>
                <a:ea typeface="+mn-ea"/>
                <a:cs typeface="+mn-cs"/>
              </a:rPr>
              <a:t>organisations</a:t>
            </a:r>
            <a:r>
              <a:rPr lang="en-US" sz="1200" i="1" kern="1200" dirty="0" smtClean="0">
                <a:solidFill>
                  <a:schemeClr val="tx1"/>
                </a:solidFill>
                <a:latin typeface="+mn-lt"/>
                <a:ea typeface="+mn-ea"/>
                <a:cs typeface="+mn-cs"/>
              </a:rPr>
              <a:t> from primary, secondary and tertiary care and social care and other services working together in a coordinated manner with clear governance and accountability </a:t>
            </a:r>
            <a:r>
              <a:rPr lang="en-US" sz="1200" i="1" kern="1200" dirty="0" err="1" smtClean="0">
                <a:solidFill>
                  <a:schemeClr val="tx1"/>
                </a:solidFill>
                <a:latin typeface="+mn-lt"/>
                <a:ea typeface="+mn-ea"/>
                <a:cs typeface="+mn-cs"/>
              </a:rPr>
              <a:t>arrangements”</a:t>
            </a:r>
            <a:r>
              <a:rPr lang="en-US" sz="1200" kern="1200" dirty="0" err="1" smtClean="0">
                <a:solidFill>
                  <a:schemeClr val="tx1"/>
                </a:solidFill>
                <a:latin typeface="+mn-lt"/>
                <a:ea typeface="+mn-ea"/>
                <a:cs typeface="+mn-cs"/>
              </a:rPr>
              <a:t>.</a:t>
            </a:r>
            <a:r>
              <a:rPr lang="en-US" sz="1200" kern="1200" baseline="30000" dirty="0" err="1" smtClean="0">
                <a:solidFill>
                  <a:schemeClr val="tx1"/>
                </a:solidFill>
                <a:latin typeface="+mn-lt"/>
                <a:ea typeface="+mn-ea"/>
                <a:cs typeface="+mn-cs"/>
              </a:rPr>
              <a:t>1</a:t>
            </a:r>
            <a:r>
              <a:rPr lang="en-US" sz="1200" kern="1200" dirty="0" smtClean="0">
                <a:solidFill>
                  <a:schemeClr val="tx1"/>
                </a:solidFill>
                <a:latin typeface="+mn-lt"/>
                <a:ea typeface="+mn-ea"/>
                <a:cs typeface="+mn-cs"/>
              </a:rPr>
              <a:t> An informal network has been defined as: “</a:t>
            </a:r>
            <a:r>
              <a:rPr lang="en-US" sz="1200" i="1" kern="1200" dirty="0" smtClean="0">
                <a:solidFill>
                  <a:schemeClr val="tx1"/>
                </a:solidFill>
                <a:latin typeface="+mn-lt"/>
                <a:ea typeface="+mn-ea"/>
                <a:cs typeface="+mn-cs"/>
              </a:rPr>
              <a:t>A collaboration between health professionals and/or </a:t>
            </a:r>
            <a:r>
              <a:rPr lang="en-US" sz="1200" i="1" kern="1200" dirty="0" err="1" smtClean="0">
                <a:solidFill>
                  <a:schemeClr val="tx1"/>
                </a:solidFill>
                <a:latin typeface="+mn-lt"/>
                <a:ea typeface="+mn-ea"/>
                <a:cs typeface="+mn-cs"/>
              </a:rPr>
              <a:t>organisations</a:t>
            </a:r>
            <a:r>
              <a:rPr lang="en-US" sz="1200" i="1" kern="1200" dirty="0" smtClean="0">
                <a:solidFill>
                  <a:schemeClr val="tx1"/>
                </a:solidFill>
                <a:latin typeface="+mn-lt"/>
                <a:ea typeface="+mn-ea"/>
                <a:cs typeface="+mn-cs"/>
              </a:rPr>
              <a:t> from primary, secondary and/or tertiary care, and other services, aimed to improve services and patient care, but without specified accountability to the commissioning </a:t>
            </a:r>
            <a:r>
              <a:rPr lang="en-US" sz="1200" i="1" kern="1200" dirty="0" err="1" smtClean="0">
                <a:solidFill>
                  <a:schemeClr val="tx1"/>
                </a:solidFill>
                <a:latin typeface="+mn-lt"/>
                <a:ea typeface="+mn-ea"/>
                <a:cs typeface="+mn-cs"/>
              </a:rPr>
              <a:t>organisation”.</a:t>
            </a:r>
            <a:r>
              <a:rPr lang="en-US" sz="1200" kern="1200" baseline="30000" dirty="0" err="1" smtClean="0">
                <a:solidFill>
                  <a:schemeClr val="tx1"/>
                </a:solidFill>
                <a:latin typeface="+mn-lt"/>
                <a:ea typeface="+mn-ea"/>
                <a:cs typeface="+mn-cs"/>
              </a:rPr>
              <a:t>1</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Many NCEPOD reports have commented on the use of networks and in particular, noting that informal networks and ad hoc/good-will cover are not robust and lead to delays in treatment or the use of alternative, more invasive treatments.</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BF1A647-549C-4DE1-BF02-D4E08B7353B5}" type="slidenum">
              <a:rPr lang="en-US" smtClean="0"/>
              <a:pPr>
                <a:defRPr/>
              </a:pPr>
              <a:t>25</a:t>
            </a:fld>
            <a:endParaRPr lang="en-US"/>
          </a:p>
        </p:txBody>
      </p:sp>
    </p:spTree>
    <p:extLst>
      <p:ext uri="{BB962C8B-B14F-4D97-AF65-F5344CB8AC3E}">
        <p14:creationId xmlns:p14="http://schemas.microsoft.com/office/powerpoint/2010/main" val="4070286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BF1A647-549C-4DE1-BF02-D4E08B7353B5}" type="slidenum">
              <a:rPr lang="en-US" smtClean="0"/>
              <a:pPr>
                <a:defRPr/>
              </a:pPr>
              <a:t>26</a:t>
            </a:fld>
            <a:endParaRPr lang="en-US"/>
          </a:p>
        </p:txBody>
      </p:sp>
    </p:spTree>
    <p:extLst>
      <p:ext uri="{BB962C8B-B14F-4D97-AF65-F5344CB8AC3E}">
        <p14:creationId xmlns:p14="http://schemas.microsoft.com/office/powerpoint/2010/main" val="4070286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BF1A647-549C-4DE1-BF02-D4E08B7353B5}" type="slidenum">
              <a:rPr lang="en-US" smtClean="0"/>
              <a:pPr>
                <a:defRPr/>
              </a:pPr>
              <a:t>27</a:t>
            </a:fld>
            <a:endParaRPr lang="en-US"/>
          </a:p>
        </p:txBody>
      </p:sp>
    </p:spTree>
    <p:extLst>
      <p:ext uri="{BB962C8B-B14F-4D97-AF65-F5344CB8AC3E}">
        <p14:creationId xmlns:p14="http://schemas.microsoft.com/office/powerpoint/2010/main" val="4070286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It is worth noting the difference in terminology, which is often used interchangeably:</a:t>
            </a:r>
            <a:endParaRPr lang="en-GB"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Policy</a:t>
            </a:r>
            <a:r>
              <a:rPr lang="en-US" sz="1200" kern="1200" dirty="0" smtClean="0">
                <a:solidFill>
                  <a:schemeClr val="tx1"/>
                </a:solidFill>
                <a:latin typeface="+mn-lt"/>
                <a:ea typeface="+mn-ea"/>
                <a:cs typeface="+mn-cs"/>
              </a:rPr>
              <a:t>: The course or principle of action adopted or proposed by an organisation or individual – this might be defined nationally or locally.</a:t>
            </a:r>
            <a:endParaRPr lang="en-GB"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Protocol</a:t>
            </a:r>
            <a:r>
              <a:rPr lang="en-US" sz="1200" kern="1200" dirty="0" smtClean="0">
                <a:solidFill>
                  <a:schemeClr val="tx1"/>
                </a:solidFill>
                <a:latin typeface="+mn-lt"/>
                <a:ea typeface="+mn-ea"/>
                <a:cs typeface="+mn-cs"/>
              </a:rPr>
              <a:t>: The accepted or established code of procedure or behaviour in any individual or group, organisation, or situation. </a:t>
            </a:r>
            <a:endParaRPr lang="en-GB"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Guideline</a:t>
            </a:r>
            <a:r>
              <a:rPr lang="en-US" sz="1200" kern="1200" dirty="0" smtClean="0">
                <a:solidFill>
                  <a:schemeClr val="tx1"/>
                </a:solidFill>
                <a:latin typeface="+mn-lt"/>
                <a:ea typeface="+mn-ea"/>
                <a:cs typeface="+mn-cs"/>
              </a:rPr>
              <a:t>:  A general rule, principle, or piece of advice</a:t>
            </a:r>
            <a:endParaRPr lang="en-GB" sz="1200" kern="1200" dirty="0" smtClean="0">
              <a:solidFill>
                <a:schemeClr val="tx1"/>
              </a:solidFill>
              <a:latin typeface="+mn-lt"/>
              <a:ea typeface="+mn-ea"/>
              <a:cs typeface="+mn-cs"/>
            </a:endParaRPr>
          </a:p>
          <a:p>
            <a:r>
              <a:rPr lang="en-US" sz="1200" b="1" kern="1200" dirty="0" err="1" smtClean="0">
                <a:solidFill>
                  <a:schemeClr val="tx1"/>
                </a:solidFill>
                <a:latin typeface="+mn-lt"/>
                <a:ea typeface="+mn-ea"/>
                <a:cs typeface="+mn-cs"/>
              </a:rPr>
              <a:t>Proforma</a:t>
            </a:r>
            <a:r>
              <a:rPr lang="en-US" sz="1200" kern="1200" dirty="0" smtClean="0">
                <a:solidFill>
                  <a:schemeClr val="tx1"/>
                </a:solidFill>
                <a:latin typeface="+mn-lt"/>
                <a:ea typeface="+mn-ea"/>
                <a:cs typeface="+mn-cs"/>
              </a:rPr>
              <a:t>:  A document that satisfies minimum or set requirements</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Trusts/Health Boards should have policy documents stating how to dealing with most general healthcare situations. This might mean adhering to national or local guidelines. Separate protocols provide the step by step approach on how to comply with the policy or guideline, which may be hospital or even specialty specific. However, these policies, guidelines and protocols are only effective if they are </a:t>
            </a:r>
            <a:r>
              <a:rPr lang="en-US" sz="1200" kern="1200" dirty="0" err="1" smtClean="0">
                <a:solidFill>
                  <a:schemeClr val="tx1"/>
                </a:solidFill>
                <a:latin typeface="+mn-lt"/>
                <a:ea typeface="+mn-ea"/>
                <a:cs typeface="+mn-cs"/>
              </a:rPr>
              <a:t>actioned</a:t>
            </a:r>
            <a:r>
              <a:rPr lang="en-US" sz="1200" kern="1200" dirty="0" smtClean="0">
                <a:solidFill>
                  <a:schemeClr val="tx1"/>
                </a:solidFill>
                <a:latin typeface="+mn-lt"/>
                <a:ea typeface="+mn-ea"/>
                <a:cs typeface="+mn-cs"/>
              </a:rPr>
              <a:t>. Review of case notes frequently highlights that although hospitals believe they have these, in fact they are not being followed, often because the staff managing the patients do not know of their existence. Many NCEPOD reports have highlighted the need for policies and protocols in both the organisation of care and in clinical care, such as use of antimicrobials, escalation of care, use of networks, resuscitation, transfer, insertion of central venous catheters, </a:t>
            </a:r>
            <a:r>
              <a:rPr lang="en-US" sz="1200" kern="1200" dirty="0" err="1" smtClean="0">
                <a:solidFill>
                  <a:schemeClr val="tx1"/>
                </a:solidFill>
                <a:latin typeface="+mn-lt"/>
                <a:ea typeface="+mn-ea"/>
                <a:cs typeface="+mn-cs"/>
              </a:rPr>
              <a:t>parenteral</a:t>
            </a:r>
            <a:r>
              <a:rPr lang="en-US" sz="1200" kern="1200" dirty="0" smtClean="0">
                <a:solidFill>
                  <a:schemeClr val="tx1"/>
                </a:solidFill>
                <a:latin typeface="+mn-lt"/>
                <a:ea typeface="+mn-ea"/>
                <a:cs typeface="+mn-cs"/>
              </a:rPr>
              <a:t> nutrition, </a:t>
            </a:r>
            <a:r>
              <a:rPr lang="en-US" sz="1200" kern="1200" dirty="0" err="1" smtClean="0">
                <a:solidFill>
                  <a:schemeClr val="tx1"/>
                </a:solidFill>
                <a:latin typeface="+mn-lt"/>
                <a:ea typeface="+mn-ea"/>
                <a:cs typeface="+mn-cs"/>
              </a:rPr>
              <a:t>neutopaenic</a:t>
            </a:r>
            <a:r>
              <a:rPr lang="en-US" sz="1200" kern="1200" dirty="0" smtClean="0">
                <a:solidFill>
                  <a:schemeClr val="tx1"/>
                </a:solidFill>
                <a:latin typeface="+mn-lt"/>
                <a:ea typeface="+mn-ea"/>
                <a:cs typeface="+mn-cs"/>
              </a:rPr>
              <a:t> sepsis, sepsis, subarachnoid haemorrhage and trauma to example just a few.</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BF1A647-549C-4DE1-BF02-D4E08B7353B5}" type="slidenum">
              <a:rPr lang="en-US" smtClean="0"/>
              <a:pPr>
                <a:defRPr/>
              </a:pPr>
              <a:t>28</a:t>
            </a:fld>
            <a:endParaRPr lang="en-US"/>
          </a:p>
        </p:txBody>
      </p:sp>
    </p:spTree>
    <p:extLst>
      <p:ext uri="{BB962C8B-B14F-4D97-AF65-F5344CB8AC3E}">
        <p14:creationId xmlns:p14="http://schemas.microsoft.com/office/powerpoint/2010/main" val="4070286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BF1A647-549C-4DE1-BF02-D4E08B7353B5}" type="slidenum">
              <a:rPr lang="en-US" smtClean="0"/>
              <a:pPr>
                <a:defRPr/>
              </a:pPr>
              <a:t>29</a:t>
            </a:fld>
            <a:endParaRPr lang="en-US"/>
          </a:p>
        </p:txBody>
      </p:sp>
    </p:spTree>
    <p:extLst>
      <p:ext uri="{BB962C8B-B14F-4D97-AF65-F5344CB8AC3E}">
        <p14:creationId xmlns:p14="http://schemas.microsoft.com/office/powerpoint/2010/main" val="4070286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Early clinical review in an emergency admission is essential as it impacts on the management plan for that patient. It is also is crucial for </a:t>
            </a:r>
            <a:r>
              <a:rPr lang="en-US" sz="1200" dirty="0" err="1" smtClean="0"/>
              <a:t>recognising</a:t>
            </a:r>
            <a:r>
              <a:rPr lang="en-US" sz="1200" dirty="0" smtClean="0"/>
              <a:t> the acutely ill patient. NCEPOD first raised concern about the timeliness of consultant review in 2005 when it endorsed the recommendation set by the </a:t>
            </a:r>
            <a:r>
              <a:rPr lang="en-US" sz="1200" dirty="0" err="1" smtClean="0"/>
              <a:t>RCP</a:t>
            </a:r>
            <a:r>
              <a:rPr lang="en-US" sz="1200" dirty="0" smtClean="0"/>
              <a:t> that a consultant should see patients within 24 hours of </a:t>
            </a:r>
            <a:r>
              <a:rPr lang="en-US" sz="1200" dirty="0" err="1" smtClean="0"/>
              <a:t>admission.</a:t>
            </a:r>
            <a:r>
              <a:rPr lang="en-US" sz="1200" baseline="30000" dirty="0" err="1" smtClean="0"/>
              <a:t>1</a:t>
            </a:r>
            <a:r>
              <a:rPr lang="en-US" sz="1200" dirty="0" smtClean="0"/>
              <a:t> However, two years later, after undertaking a review of emergency admissions, NCEPOD recommended that this timeframe be reduced to 12 hours. The recommendation was later supported in documents from the Royal College of Physicians, </a:t>
            </a:r>
            <a:r>
              <a:rPr lang="en-US" sz="1200" dirty="0" err="1" smtClean="0"/>
              <a:t>London,</a:t>
            </a:r>
            <a:r>
              <a:rPr lang="en-US" sz="1200" baseline="30000" dirty="0" err="1" smtClean="0"/>
              <a:t>2</a:t>
            </a:r>
            <a:r>
              <a:rPr lang="en-US" sz="1200" dirty="0" smtClean="0"/>
              <a:t> the Royal College of Surgeons of </a:t>
            </a:r>
            <a:r>
              <a:rPr lang="en-US" sz="1200" dirty="0" err="1" smtClean="0"/>
              <a:t>England</a:t>
            </a:r>
            <a:r>
              <a:rPr lang="en-US" sz="1200" baseline="30000" dirty="0" err="1" smtClean="0"/>
              <a:t>3</a:t>
            </a:r>
            <a:r>
              <a:rPr lang="en-US" sz="1200" dirty="0" smtClean="0"/>
              <a:t> and the Royal College of Paediatrics and Child </a:t>
            </a:r>
            <a:r>
              <a:rPr lang="en-US" sz="1200" dirty="0" err="1" smtClean="0"/>
              <a:t>Health.</a:t>
            </a:r>
            <a:r>
              <a:rPr lang="en-US" sz="1200" baseline="30000" dirty="0" err="1" smtClean="0"/>
              <a:t>4</a:t>
            </a:r>
            <a:r>
              <a:rPr lang="en-US" sz="1200" dirty="0" smtClean="0"/>
              <a:t> Whilst timeliness is still crucial this recommendation has been moved from 12 hours to 14 hours by NHS </a:t>
            </a:r>
            <a:r>
              <a:rPr lang="en-US" sz="1200" dirty="0" err="1" smtClean="0"/>
              <a:t>England</a:t>
            </a:r>
            <a:r>
              <a:rPr lang="en-US" sz="1200" baseline="30000" dirty="0" err="1" smtClean="0"/>
              <a:t>5</a:t>
            </a:r>
            <a:r>
              <a:rPr lang="en-US" sz="1200" dirty="0" smtClean="0"/>
              <a:t> in line with their plans for 7-day working and supported by the Royal College of </a:t>
            </a:r>
            <a:r>
              <a:rPr lang="en-US" sz="1200" dirty="0" err="1" smtClean="0"/>
              <a:t>Physicians.</a:t>
            </a:r>
            <a:r>
              <a:rPr lang="en-US" sz="1200" baseline="30000" dirty="0" err="1" smtClean="0"/>
              <a:t>6</a:t>
            </a:r>
            <a:r>
              <a:rPr lang="en-US" sz="1200" dirty="0" smtClean="0"/>
              <a:t> </a:t>
            </a:r>
            <a:r>
              <a:rPr lang="en-US" sz="1200" i="1" dirty="0" smtClean="0"/>
              <a:t>This area of consultant review overlaps with the common theme of documentation (Chapter 7).</a:t>
            </a:r>
            <a:endParaRPr lang="en-GB" sz="1200"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Setting a time limit to be seen for patients admitted as an emergency is fairly easy as the clock starts at the point of ‘admission’. It is harder to define a time point for review in patients who are already in hospital and for whom specialty consultant review is needed. Many NCEPOD reports have alluded to this situation, examples include patients in need of critical care not being seen quickly enough, the decision of whether to undertake chemotherapy lacking consultant input and trauma services not being consultant led. Other examples include high risk surgical patients not being seen by a consultant postoperatively or the decision to operate not made by a consultant. </a:t>
            </a:r>
            <a:r>
              <a:rPr lang="en-US" sz="1200" i="1" dirty="0" smtClean="0"/>
              <a:t>This area of consultant review overlaps with the common theme of supervision of trainee doctors (Chapter 6).</a:t>
            </a:r>
            <a:endParaRPr lang="en-GB" sz="1200" dirty="0" smtClean="0"/>
          </a:p>
          <a:p>
            <a:endParaRPr lang="en-GB" dirty="0"/>
          </a:p>
        </p:txBody>
      </p:sp>
      <p:sp>
        <p:nvSpPr>
          <p:cNvPr id="4" name="Slide Number Placeholder 3"/>
          <p:cNvSpPr>
            <a:spLocks noGrp="1"/>
          </p:cNvSpPr>
          <p:nvPr>
            <p:ph type="sldNum" sz="quarter" idx="10"/>
          </p:nvPr>
        </p:nvSpPr>
        <p:spPr/>
        <p:txBody>
          <a:bodyPr/>
          <a:lstStyle/>
          <a:p>
            <a:pPr>
              <a:defRPr/>
            </a:pPr>
            <a:fld id="{FBF1A647-549C-4DE1-BF02-D4E08B7353B5}" type="slidenum">
              <a:rPr lang="en-US" smtClean="0"/>
              <a:pPr>
                <a:defRPr/>
              </a:pPr>
              <a:t>3</a:t>
            </a:fld>
            <a:endParaRPr lang="en-US"/>
          </a:p>
        </p:txBody>
      </p:sp>
    </p:spTree>
    <p:extLst>
      <p:ext uri="{BB962C8B-B14F-4D97-AF65-F5344CB8AC3E}">
        <p14:creationId xmlns:p14="http://schemas.microsoft.com/office/powerpoint/2010/main" val="40702868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BF1A647-549C-4DE1-BF02-D4E08B7353B5}" type="slidenum">
              <a:rPr lang="en-US" smtClean="0"/>
              <a:pPr>
                <a:defRPr/>
              </a:pPr>
              <a:t>30</a:t>
            </a:fld>
            <a:endParaRPr lang="en-US"/>
          </a:p>
        </p:txBody>
      </p:sp>
    </p:spTree>
    <p:extLst>
      <p:ext uri="{BB962C8B-B14F-4D97-AF65-F5344CB8AC3E}">
        <p14:creationId xmlns:p14="http://schemas.microsoft.com/office/powerpoint/2010/main" val="40702868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35659FE-1D1C-44CE-86C8-7D8550F3823B}" type="slidenum">
              <a:rPr lang="en-GB" smtClean="0"/>
              <a:t>31</a:t>
            </a:fld>
            <a:endParaRPr lang="en-GB"/>
          </a:p>
        </p:txBody>
      </p:sp>
    </p:spTree>
    <p:extLst>
      <p:ext uri="{BB962C8B-B14F-4D97-AF65-F5344CB8AC3E}">
        <p14:creationId xmlns:p14="http://schemas.microsoft.com/office/powerpoint/2010/main" val="1101363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BF1A647-549C-4DE1-BF02-D4E08B7353B5}" type="slidenum">
              <a:rPr lang="en-US" smtClean="0"/>
              <a:pPr>
                <a:defRPr/>
              </a:pPr>
              <a:t>4</a:t>
            </a:fld>
            <a:endParaRPr lang="en-US"/>
          </a:p>
        </p:txBody>
      </p:sp>
    </p:spTree>
    <p:extLst>
      <p:ext uri="{BB962C8B-B14F-4D97-AF65-F5344CB8AC3E}">
        <p14:creationId xmlns:p14="http://schemas.microsoft.com/office/powerpoint/2010/main" val="4070286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Since the remit of NCEPOD was changed in 2003 to look at medical as well as surgical care, the emphasis on the patient pathway has become the focus of many reports. As the demographics of the patient population have shown a natural tendency towards older age, reflecting the general population, the prevalence of co-morbid conditions has also increased. This has impacted on the skills of the team who treat the patient, as the need for multidisciplinary input is ever increasing. Multidisciplinary review will be required at various stages of the pathway. At admission the need for both medical and surgical involvement may be seen. Prior to planned admissions for surgical and other invasive procedures, there will have been involvement by pre-operative assessment teams. Throughout the patient’s stay until discharge there may be the requirement of acute pain teams, dietitians, alcohol-liaison services or physiotherapists for example. </a:t>
            </a:r>
            <a:r>
              <a:rPr lang="en-US" sz="1200" i="1" kern="1200" dirty="0" smtClean="0">
                <a:solidFill>
                  <a:schemeClr val="tx1"/>
                </a:solidFill>
                <a:latin typeface="+mn-lt"/>
                <a:ea typeface="+mn-ea"/>
                <a:cs typeface="+mn-cs"/>
              </a:rPr>
              <a:t>This area of MDT input overlaps with the common theme of morbidity and mortality reviews (Chapter 8).</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BF1A647-549C-4DE1-BF02-D4E08B7353B5}" type="slidenum">
              <a:rPr lang="en-US" smtClean="0"/>
              <a:pPr>
                <a:defRPr/>
              </a:pPr>
              <a:t>5</a:t>
            </a:fld>
            <a:endParaRPr lang="en-US"/>
          </a:p>
        </p:txBody>
      </p:sp>
    </p:spTree>
    <p:extLst>
      <p:ext uri="{BB962C8B-B14F-4D97-AF65-F5344CB8AC3E}">
        <p14:creationId xmlns:p14="http://schemas.microsoft.com/office/powerpoint/2010/main" val="4070286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BF1A647-549C-4DE1-BF02-D4E08B7353B5}" type="slidenum">
              <a:rPr lang="en-US" smtClean="0"/>
              <a:pPr>
                <a:defRPr/>
              </a:pPr>
              <a:t>6</a:t>
            </a:fld>
            <a:endParaRPr lang="en-US"/>
          </a:p>
        </p:txBody>
      </p:sp>
    </p:spTree>
    <p:extLst>
      <p:ext uri="{BB962C8B-B14F-4D97-AF65-F5344CB8AC3E}">
        <p14:creationId xmlns:p14="http://schemas.microsoft.com/office/powerpoint/2010/main" val="4070286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Deficiencies in the recognition of ill patients have been identified for many years and the care of the acutely ill </a:t>
            </a:r>
            <a:r>
              <a:rPr lang="en-US" sz="1200" kern="1200" dirty="0" err="1" smtClean="0">
                <a:solidFill>
                  <a:schemeClr val="tx1"/>
                </a:solidFill>
                <a:latin typeface="+mn-lt"/>
                <a:ea typeface="+mn-ea"/>
                <a:cs typeface="+mn-cs"/>
              </a:rPr>
              <a:t>hospitalised</a:t>
            </a:r>
            <a:r>
              <a:rPr lang="en-US" sz="1200" kern="1200" dirty="0" smtClean="0">
                <a:solidFill>
                  <a:schemeClr val="tx1"/>
                </a:solidFill>
                <a:latin typeface="+mn-lt"/>
                <a:ea typeface="+mn-ea"/>
                <a:cs typeface="+mn-cs"/>
              </a:rPr>
              <a:t> patient presents ongoing problems for healthcare services. Deficiencies are often related to poor management of simple aspects of acute care – those involving the patient’s airway, breathing and circulation, oxygen therapy, fluid balance and monitoring. Other contributory factors highlighted in many NCEPOD reports include organisational failures, such as a lack of knowledge, failure to appreciate the clinical urgency of a situation, a lack of supervision, failure to seek advice, delayed response and poor communication.</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NICE published a clinical guideline for the recognition and assessment of the acutely unwell </a:t>
            </a:r>
            <a:r>
              <a:rPr lang="en-US" sz="1200" kern="1200" dirty="0" err="1" smtClean="0">
                <a:solidFill>
                  <a:schemeClr val="tx1"/>
                </a:solidFill>
                <a:latin typeface="+mn-lt"/>
                <a:ea typeface="+mn-ea"/>
                <a:cs typeface="+mn-cs"/>
              </a:rPr>
              <a:t>inpatient.</a:t>
            </a:r>
            <a:r>
              <a:rPr lang="en-US" sz="1200" kern="1200" baseline="30000" dirty="0" err="1" smtClean="0">
                <a:solidFill>
                  <a:schemeClr val="tx1"/>
                </a:solidFill>
                <a:latin typeface="+mn-lt"/>
                <a:ea typeface="+mn-ea"/>
                <a:cs typeface="+mn-cs"/>
              </a:rPr>
              <a:t>1</a:t>
            </a:r>
            <a:r>
              <a:rPr lang="en-US" sz="1200" kern="1200" dirty="0" smtClean="0">
                <a:solidFill>
                  <a:schemeClr val="tx1"/>
                </a:solidFill>
                <a:latin typeface="+mn-lt"/>
                <a:ea typeface="+mn-ea"/>
                <a:cs typeface="+mn-cs"/>
              </a:rPr>
              <a:t> This comprehensive document takes note of previous NCEPOD work and makes recommendations to provide a structure for </a:t>
            </a:r>
            <a:r>
              <a:rPr lang="en-US" sz="1200" kern="1200" dirty="0" err="1" smtClean="0">
                <a:solidFill>
                  <a:schemeClr val="tx1"/>
                </a:solidFill>
                <a:latin typeface="+mn-lt"/>
                <a:ea typeface="+mn-ea"/>
                <a:cs typeface="+mn-cs"/>
              </a:rPr>
              <a:t>recognising</a:t>
            </a:r>
            <a:r>
              <a:rPr lang="en-US" sz="1200" kern="1200" dirty="0" smtClean="0">
                <a:solidFill>
                  <a:schemeClr val="tx1"/>
                </a:solidFill>
                <a:latin typeface="+mn-lt"/>
                <a:ea typeface="+mn-ea"/>
                <a:cs typeface="+mn-cs"/>
              </a:rPr>
              <a:t> and responding to acute illness. One of the major elements of these recommendations is a ‘track and trigger’ system or early warning score (</a:t>
            </a:r>
            <a:r>
              <a:rPr lang="en-US" sz="1200" kern="1200" dirty="0" err="1" smtClean="0">
                <a:solidFill>
                  <a:schemeClr val="tx1"/>
                </a:solidFill>
                <a:latin typeface="+mn-lt"/>
                <a:ea typeface="+mn-ea"/>
                <a:cs typeface="+mn-cs"/>
              </a:rPr>
              <a:t>EWS</a:t>
            </a:r>
            <a:r>
              <a:rPr lang="en-US" sz="1200" kern="1200" dirty="0" smtClean="0">
                <a:solidFill>
                  <a:schemeClr val="tx1"/>
                </a:solidFill>
                <a:latin typeface="+mn-lt"/>
                <a:ea typeface="+mn-ea"/>
                <a:cs typeface="+mn-cs"/>
              </a:rPr>
              <a:t>). Various scoring systems have been developed. </a:t>
            </a:r>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Recently a </a:t>
            </a:r>
            <a:r>
              <a:rPr lang="en-US" sz="1200" kern="1200" dirty="0" err="1" smtClean="0">
                <a:solidFill>
                  <a:schemeClr val="tx1"/>
                </a:solidFill>
                <a:latin typeface="+mn-lt"/>
                <a:ea typeface="+mn-ea"/>
                <a:cs typeface="+mn-cs"/>
              </a:rPr>
              <a:t>standardised</a:t>
            </a:r>
            <a:r>
              <a:rPr lang="en-US" sz="1200" kern="1200" dirty="0" smtClean="0">
                <a:solidFill>
                  <a:schemeClr val="tx1"/>
                </a:solidFill>
                <a:latin typeface="+mn-lt"/>
                <a:ea typeface="+mn-ea"/>
                <a:cs typeface="+mn-cs"/>
              </a:rPr>
              <a:t> approach has been developed with the introduction of a National Early Warning Score – </a:t>
            </a:r>
            <a:r>
              <a:rPr lang="en-US" sz="1200" kern="1200" dirty="0" err="1" smtClean="0">
                <a:solidFill>
                  <a:schemeClr val="tx1"/>
                </a:solidFill>
                <a:latin typeface="+mn-lt"/>
                <a:ea typeface="+mn-ea"/>
                <a:cs typeface="+mn-cs"/>
              </a:rPr>
              <a:t>NEWS2.</a:t>
            </a:r>
            <a:r>
              <a:rPr lang="en-US" sz="1200" kern="1200" baseline="30000" dirty="0" err="1" smtClean="0">
                <a:solidFill>
                  <a:schemeClr val="tx1"/>
                </a:solidFill>
                <a:latin typeface="+mn-lt"/>
                <a:ea typeface="+mn-ea"/>
                <a:cs typeface="+mn-cs"/>
              </a:rPr>
              <a:t>2</a:t>
            </a:r>
            <a:r>
              <a:rPr lang="en-US" sz="1200" kern="1200" dirty="0" smtClean="0">
                <a:solidFill>
                  <a:schemeClr val="tx1"/>
                </a:solidFill>
                <a:latin typeface="+mn-lt"/>
                <a:ea typeface="+mn-ea"/>
                <a:cs typeface="+mn-cs"/>
              </a:rPr>
              <a:t> This consists of a monitoring tool which can track changes in patient condition to ensure rapid identification of high risk patients and a structure to ensure an appropriate response. </a:t>
            </a:r>
            <a:r>
              <a:rPr lang="en-US" sz="1200" i="1" kern="1200" dirty="0" smtClean="0">
                <a:solidFill>
                  <a:schemeClr val="tx1"/>
                </a:solidFill>
                <a:latin typeface="+mn-lt"/>
                <a:ea typeface="+mn-ea"/>
                <a:cs typeface="+mn-cs"/>
              </a:rPr>
              <a:t>This area of monitoring overlaps with the common theme of critical care reviews (Chapter 4).</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BF1A647-549C-4DE1-BF02-D4E08B7353B5}" type="slidenum">
              <a:rPr lang="en-US" smtClean="0"/>
              <a:pPr>
                <a:defRPr/>
              </a:pPr>
              <a:t>7</a:t>
            </a:fld>
            <a:endParaRPr lang="en-US"/>
          </a:p>
        </p:txBody>
      </p:sp>
    </p:spTree>
    <p:extLst>
      <p:ext uri="{BB962C8B-B14F-4D97-AF65-F5344CB8AC3E}">
        <p14:creationId xmlns:p14="http://schemas.microsoft.com/office/powerpoint/2010/main" val="4070286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BF1A647-549C-4DE1-BF02-D4E08B7353B5}" type="slidenum">
              <a:rPr lang="en-US" smtClean="0"/>
              <a:pPr>
                <a:defRPr/>
              </a:pPr>
              <a:t>8</a:t>
            </a:fld>
            <a:endParaRPr lang="en-US"/>
          </a:p>
        </p:txBody>
      </p:sp>
    </p:spTree>
    <p:extLst>
      <p:ext uri="{BB962C8B-B14F-4D97-AF65-F5344CB8AC3E}">
        <p14:creationId xmlns:p14="http://schemas.microsoft.com/office/powerpoint/2010/main" val="4070286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BF1A647-549C-4DE1-BF02-D4E08B7353B5}" type="slidenum">
              <a:rPr lang="en-US" smtClean="0"/>
              <a:pPr>
                <a:defRPr/>
              </a:pPr>
              <a:t>9</a:t>
            </a:fld>
            <a:endParaRPr lang="en-US"/>
          </a:p>
        </p:txBody>
      </p:sp>
    </p:spTree>
    <p:extLst>
      <p:ext uri="{BB962C8B-B14F-4D97-AF65-F5344CB8AC3E}">
        <p14:creationId xmlns:p14="http://schemas.microsoft.com/office/powerpoint/2010/main" val="4070286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471ED2D-56B8-4893-9396-5572B98511C2}" type="datetimeFigureOut">
              <a:rPr lang="en-GB" smtClean="0"/>
              <a:t>16/01/2019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229194-4849-4C03-8D5A-DB1CD86FCEFC}"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71ED2D-56B8-4893-9396-5572B98511C2}" type="datetimeFigureOut">
              <a:rPr lang="en-GB" smtClean="0"/>
              <a:t>16/01/2019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229194-4849-4C03-8D5A-DB1CD86FCEF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71ED2D-56B8-4893-9396-5572B98511C2}" type="datetimeFigureOut">
              <a:rPr lang="en-GB" smtClean="0"/>
              <a:t>16/01/2019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229194-4849-4C03-8D5A-DB1CD86FCEFC}"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4"/>
          <p:cNvSpPr>
            <a:spLocks noGrp="1" noChangeArrowheads="1"/>
          </p:cNvSpPr>
          <p:nvPr>
            <p:ph type="dt" sz="half" idx="10"/>
          </p:nvPr>
        </p:nvSpPr>
        <p:spPr>
          <a:ln/>
        </p:spPr>
        <p:txBody>
          <a:bodyPr/>
          <a:lstStyle>
            <a:lvl1pPr>
              <a:defRPr/>
            </a:lvl1pPr>
          </a:lstStyle>
          <a:p>
            <a:fld id="{4471ED2D-56B8-4893-9396-5572B98511C2}" type="datetimeFigureOut">
              <a:rPr lang="en-GB" smtClean="0"/>
              <a:t>16/01/2019</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9C229194-4849-4C03-8D5A-DB1CD86FCEFC}" type="slidenum">
              <a:rPr lang="en-GB" smtClean="0"/>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1043608" y="6381750"/>
            <a:ext cx="2133600" cy="476250"/>
          </a:xfrm>
          <a:ln/>
        </p:spPr>
        <p:txBody>
          <a:bodyPr/>
          <a:lstStyle>
            <a:lvl1pPr>
              <a:defRPr/>
            </a:lvl1pPr>
          </a:lstStyle>
          <a:p>
            <a:fld id="{4471ED2D-56B8-4893-9396-5572B98511C2}" type="datetimeFigureOut">
              <a:rPr lang="en-GB" smtClean="0"/>
              <a:t>16/01/2019</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9C229194-4849-4C03-8D5A-DB1CD86FCEFC}" type="slidenum">
              <a:rPr lang="en-GB" smtClean="0"/>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471ED2D-56B8-4893-9396-5572B98511C2}" type="datetimeFigureOut">
              <a:rPr lang="en-GB" smtClean="0"/>
              <a:t>16/01/2019</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9C229194-4849-4C03-8D5A-DB1CD86FCEFC}" type="slidenum">
              <a:rPr lang="en-GB" smtClean="0"/>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4471ED2D-56B8-4893-9396-5572B98511C2}" type="datetimeFigureOut">
              <a:rPr lang="en-GB" smtClean="0"/>
              <a:t>16/01/2019</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9C229194-4849-4C03-8D5A-DB1CD86FCEFC}" type="slidenum">
              <a:rPr lang="en-GB" smtClean="0"/>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4471ED2D-56B8-4893-9396-5572B98511C2}" type="datetimeFigureOut">
              <a:rPr lang="en-GB" smtClean="0"/>
              <a:t>16/01/2019</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9C229194-4849-4C03-8D5A-DB1CD86FCEFC}" type="slidenum">
              <a:rPr lang="en-GB" smtClean="0"/>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4471ED2D-56B8-4893-9396-5572B98511C2}" type="datetimeFigureOut">
              <a:rPr lang="en-GB" smtClean="0"/>
              <a:t>16/01/2019</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9C229194-4849-4C03-8D5A-DB1CD86FCEFC}" type="slidenum">
              <a:rPr lang="en-GB" smtClean="0"/>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471ED2D-56B8-4893-9396-5572B98511C2}" type="datetimeFigureOut">
              <a:rPr lang="en-GB" smtClean="0"/>
              <a:t>16/01/2019</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9C229194-4849-4C03-8D5A-DB1CD86FCEFC}" type="slidenum">
              <a:rPr lang="en-GB" smtClean="0"/>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471ED2D-56B8-4893-9396-5572B98511C2}" type="datetimeFigureOut">
              <a:rPr lang="en-GB" smtClean="0"/>
              <a:t>16/01/2019</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9C229194-4849-4C03-8D5A-DB1CD86FCEF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71ED2D-56B8-4893-9396-5572B98511C2}" type="datetimeFigureOut">
              <a:rPr lang="en-GB" smtClean="0"/>
              <a:t>16/01/2019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229194-4849-4C03-8D5A-DB1CD86FCEFC}" type="slidenum">
              <a:rPr lang="en-GB" smtClean="0"/>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471ED2D-56B8-4893-9396-5572B98511C2}" type="datetimeFigureOut">
              <a:rPr lang="en-GB" smtClean="0"/>
              <a:t>16/01/2019</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9C229194-4849-4C03-8D5A-DB1CD86FCEFC}" type="slidenum">
              <a:rPr lang="en-GB" smtClean="0"/>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471ED2D-56B8-4893-9396-5572B98511C2}" type="datetimeFigureOut">
              <a:rPr lang="en-GB" smtClean="0"/>
              <a:t>16/01/2019</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9C229194-4849-4C03-8D5A-DB1CD86FCEFC}" type="slidenum">
              <a:rPr lang="en-GB" smtClean="0"/>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6988"/>
            <a:ext cx="2286000" cy="6153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26988"/>
            <a:ext cx="6705600" cy="61531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471ED2D-56B8-4893-9396-5572B98511C2}" type="datetimeFigureOut">
              <a:rPr lang="en-GB" smtClean="0"/>
              <a:t>16/01/2019</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9C229194-4849-4C03-8D5A-DB1CD86FCEFC}"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71ED2D-56B8-4893-9396-5572B98511C2}" type="datetimeFigureOut">
              <a:rPr lang="en-GB" smtClean="0"/>
              <a:t>16/01/2019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229194-4849-4C03-8D5A-DB1CD86FCEFC}"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471ED2D-56B8-4893-9396-5572B98511C2}" type="datetimeFigureOut">
              <a:rPr lang="en-GB" smtClean="0"/>
              <a:t>16/01/2019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229194-4849-4C03-8D5A-DB1CD86FCEFC}"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471ED2D-56B8-4893-9396-5572B98511C2}" type="datetimeFigureOut">
              <a:rPr lang="en-GB" smtClean="0"/>
              <a:t>16/01/2019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229194-4849-4C03-8D5A-DB1CD86FCEFC}"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471ED2D-56B8-4893-9396-5572B98511C2}" type="datetimeFigureOut">
              <a:rPr lang="en-GB" smtClean="0"/>
              <a:t>16/01/2019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229194-4849-4C03-8D5A-DB1CD86FCEF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1ED2D-56B8-4893-9396-5572B98511C2}" type="datetimeFigureOut">
              <a:rPr lang="en-GB" smtClean="0"/>
              <a:t>16/01/2019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229194-4849-4C03-8D5A-DB1CD86FCEF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1ED2D-56B8-4893-9396-5572B98511C2}" type="datetimeFigureOut">
              <a:rPr lang="en-GB" smtClean="0"/>
              <a:t>16/01/2019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229194-4849-4C03-8D5A-DB1CD86FCEFC}"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1ED2D-56B8-4893-9396-5572B98511C2}" type="datetimeFigureOut">
              <a:rPr lang="en-GB" smtClean="0"/>
              <a:t>16/01/2019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229194-4849-4C03-8D5A-DB1CD86FCEFC}"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1ED2D-56B8-4893-9396-5572B98511C2}" type="datetimeFigureOut">
              <a:rPr lang="en-GB" smtClean="0"/>
              <a:t>16/01/2019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229194-4849-4C03-8D5A-DB1CD86FCEFC}"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6988"/>
            <a:ext cx="9144000" cy="1143001"/>
          </a:xfrm>
          <a:prstGeom prst="rect">
            <a:avLst/>
          </a:prstGeom>
          <a:solidFill>
            <a:schemeClr val="accent6">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   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fld id="{4471ED2D-56B8-4893-9396-5572B98511C2}" type="datetimeFigureOut">
              <a:rPr lang="en-GB" smtClean="0"/>
              <a:t>16/01/2019</a:t>
            </a:fld>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fld id="{9C229194-4849-4C03-8D5A-DB1CD86FCEFC}" type="slidenum">
              <a:rPr lang="en-GB" smtClean="0"/>
              <a:t>‹#›</a:t>
            </a:fld>
            <a:endParaRPr lang="en-GB"/>
          </a:p>
        </p:txBody>
      </p:sp>
      <p:pic>
        <p:nvPicPr>
          <p:cNvPr id="1031" name="Picture 7" descr="necpod_logo"/>
          <p:cNvPicPr>
            <a:picLocks noChangeAspect="1" noChangeArrowheads="1"/>
          </p:cNvPicPr>
          <p:nvPr/>
        </p:nvPicPr>
        <p:blipFill>
          <a:blip r:embed="rId13" cstate="print"/>
          <a:srcRect/>
          <a:stretch>
            <a:fillRect/>
          </a:stretch>
        </p:blipFill>
        <p:spPr bwMode="auto">
          <a:xfrm>
            <a:off x="447675" y="6373269"/>
            <a:ext cx="1099989" cy="36884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hemeOverride" Target="../theme/themeOverride2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hemeOverride" Target="../theme/themeOverride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hemeOverride" Target="../theme/themeOverride2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hemeOverride" Target="../theme/themeOverride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hemeOverride" Target="../theme/themeOverride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hyperlink" Target="http://www.ncepod.org.uk/CommonThemes.pdf"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92080" y="2636912"/>
            <a:ext cx="3600400" cy="1752600"/>
          </a:xfrm>
        </p:spPr>
        <p:txBody>
          <a:bodyPr/>
          <a:lstStyle/>
          <a:p>
            <a:r>
              <a:rPr lang="en-GB" dirty="0" smtClean="0">
                <a:solidFill>
                  <a:srgbClr val="002060"/>
                </a:solidFill>
              </a:rPr>
              <a:t>Common </a:t>
            </a:r>
            <a:r>
              <a:rPr lang="en-GB" dirty="0" smtClean="0">
                <a:solidFill>
                  <a:srgbClr val="002060"/>
                </a:solidFill>
              </a:rPr>
              <a:t>themes </a:t>
            </a:r>
            <a:r>
              <a:rPr lang="en-GB" dirty="0" smtClean="0">
                <a:solidFill>
                  <a:srgbClr val="002060"/>
                </a:solidFill>
              </a:rPr>
              <a:t>from NCEPOD reports </a:t>
            </a:r>
            <a:endParaRPr lang="en-GB" dirty="0">
              <a:solidFill>
                <a:srgbClr val="002060"/>
              </a:solidFill>
            </a:endParaRPr>
          </a:p>
        </p:txBody>
      </p:sp>
      <p:graphicFrame>
        <p:nvGraphicFramePr>
          <p:cNvPr id="1026" name="Object 2"/>
          <p:cNvGraphicFramePr>
            <a:graphicFrameLocks noChangeAspect="1"/>
          </p:cNvGraphicFramePr>
          <p:nvPr/>
        </p:nvGraphicFramePr>
        <p:xfrm>
          <a:off x="0" y="0"/>
          <a:ext cx="4846140" cy="6858000"/>
        </p:xfrm>
        <a:graphic>
          <a:graphicData uri="http://schemas.openxmlformats.org/presentationml/2006/ole">
            <mc:AlternateContent xmlns:mc="http://schemas.openxmlformats.org/markup-compatibility/2006">
              <mc:Choice xmlns:v="urn:schemas-microsoft-com:vml" Requires="v">
                <p:oleObj spid="_x0000_s1028" name="Acrobat Document" r:id="rId4" imgW="5667121" imgH="8019769" progId="AcroExch.Document.7">
                  <p:embed/>
                </p:oleObj>
              </mc:Choice>
              <mc:Fallback>
                <p:oleObj name="Acrobat Document" r:id="rId4" imgW="5667121" imgH="8019769" progId="AcroExch.Document.7">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84614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Common theme </a:t>
            </a:r>
            <a:r>
              <a:rPr lang="en-US" sz="3200" dirty="0" smtClean="0"/>
              <a:t>4</a:t>
            </a:r>
            <a:br>
              <a:rPr lang="en-US" sz="3200" dirty="0" smtClean="0"/>
            </a:br>
            <a:r>
              <a:rPr lang="en-US" sz="3200" dirty="0" smtClean="0"/>
              <a:t>Critical care review</a:t>
            </a:r>
            <a:endParaRPr lang="en-GB" sz="3200" dirty="0"/>
          </a:p>
        </p:txBody>
      </p:sp>
      <p:sp>
        <p:nvSpPr>
          <p:cNvPr id="4" name="Slide Number Placeholder 3"/>
          <p:cNvSpPr>
            <a:spLocks noGrp="1"/>
          </p:cNvSpPr>
          <p:nvPr>
            <p:ph type="sldNum" sz="quarter" idx="12"/>
          </p:nvPr>
        </p:nvSpPr>
        <p:spPr/>
        <p:txBody>
          <a:bodyPr/>
          <a:lstStyle/>
          <a:p>
            <a:pPr>
              <a:defRPr/>
            </a:pPr>
            <a:fld id="{500E05CE-67AC-4491-A687-8189BF4A7803}" type="slidenum">
              <a:rPr lang="en-US" smtClean="0"/>
              <a:pPr>
                <a:defRPr/>
              </a:pPr>
              <a:t>10</a:t>
            </a:fld>
            <a:endParaRPr lang="en-US"/>
          </a:p>
        </p:txBody>
      </p:sp>
      <p:sp>
        <p:nvSpPr>
          <p:cNvPr id="6" name="Content Placeholder 2"/>
          <p:cNvSpPr>
            <a:spLocks noGrp="1"/>
          </p:cNvSpPr>
          <p:nvPr>
            <p:ph idx="1"/>
          </p:nvPr>
        </p:nvSpPr>
        <p:spPr>
          <a:xfrm>
            <a:off x="395536" y="1484784"/>
            <a:ext cx="7848872" cy="4824536"/>
          </a:xfrm>
        </p:spPr>
        <p:txBody>
          <a:bodyPr/>
          <a:lstStyle/>
          <a:p>
            <a:r>
              <a:rPr lang="en-US" sz="2800" dirty="0" smtClean="0"/>
              <a:t>There are two areas to consider on this theme</a:t>
            </a:r>
          </a:p>
          <a:p>
            <a:pPr marL="914400" lvl="1" indent="-514350">
              <a:buFont typeface="+mj-lt"/>
              <a:buAutoNum type="arabicPeriod"/>
            </a:pPr>
            <a:r>
              <a:rPr lang="en-US" sz="2400" dirty="0" smtClean="0"/>
              <a:t>The availability of critical care facilities in relation to number of beds and their usage</a:t>
            </a:r>
          </a:p>
          <a:p>
            <a:pPr marL="914400" lvl="1" indent="-514350">
              <a:buFont typeface="+mj-lt"/>
              <a:buAutoNum type="arabicPeriod"/>
            </a:pPr>
            <a:r>
              <a:rPr lang="en-US" sz="2400" dirty="0" smtClean="0"/>
              <a:t>The use of critical care outreach services</a:t>
            </a:r>
          </a:p>
          <a:p>
            <a:pPr marL="914400" lvl="1" indent="-514350">
              <a:buFont typeface="+mj-lt"/>
              <a:buAutoNum type="arabicPeriod"/>
            </a:pPr>
            <a:endParaRPr lang="en-GB" sz="1000" dirty="0" smtClean="0"/>
          </a:p>
          <a:p>
            <a:r>
              <a:rPr lang="en-US" sz="2800" dirty="0" smtClean="0"/>
              <a:t>Critical Care Outreach Teams, Rapid Response Teams or Medical Emergency Teams, depending on the geographical location, have now become key members of the critical care service</a:t>
            </a:r>
          </a:p>
          <a:p>
            <a:pPr lvl="1"/>
            <a:r>
              <a:rPr lang="en-US" sz="2400" dirty="0" smtClean="0"/>
              <a:t>Links to </a:t>
            </a:r>
            <a:r>
              <a:rPr lang="en-US" sz="2400" dirty="0" err="1" smtClean="0"/>
              <a:t>EWS</a:t>
            </a:r>
            <a:endParaRPr lang="en-GB" sz="2400" dirty="0" smtClean="0"/>
          </a:p>
          <a:p>
            <a:pPr>
              <a:buNone/>
            </a:pPr>
            <a:endParaRPr lang="en-GB" sz="2800" dirty="0" smtClean="0"/>
          </a:p>
        </p:txBody>
      </p:sp>
    </p:spTree>
    <p:extLst>
      <p:ext uri="{BB962C8B-B14F-4D97-AF65-F5344CB8AC3E}">
        <p14:creationId xmlns:p14="http://schemas.microsoft.com/office/powerpoint/2010/main" val="23458736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Common theme </a:t>
            </a:r>
            <a:r>
              <a:rPr lang="en-US" sz="3200" dirty="0" smtClean="0"/>
              <a:t>4</a:t>
            </a:r>
            <a:br>
              <a:rPr lang="en-US" sz="3200" dirty="0" smtClean="0"/>
            </a:br>
            <a:r>
              <a:rPr lang="en-US" sz="3200" dirty="0" smtClean="0"/>
              <a:t>Critical care review</a:t>
            </a:r>
            <a:endParaRPr lang="en-GB" sz="3200" dirty="0"/>
          </a:p>
        </p:txBody>
      </p:sp>
      <p:sp>
        <p:nvSpPr>
          <p:cNvPr id="4" name="Slide Number Placeholder 3"/>
          <p:cNvSpPr>
            <a:spLocks noGrp="1"/>
          </p:cNvSpPr>
          <p:nvPr>
            <p:ph type="sldNum" sz="quarter" idx="12"/>
          </p:nvPr>
        </p:nvSpPr>
        <p:spPr/>
        <p:txBody>
          <a:bodyPr/>
          <a:lstStyle/>
          <a:p>
            <a:pPr>
              <a:defRPr/>
            </a:pPr>
            <a:fld id="{500E05CE-67AC-4491-A687-8189BF4A7803}" type="slidenum">
              <a:rPr lang="en-US" smtClean="0"/>
              <a:pPr>
                <a:defRPr/>
              </a:pPr>
              <a:t>11</a:t>
            </a:fld>
            <a:endParaRPr lang="en-US"/>
          </a:p>
        </p:txBody>
      </p:sp>
      <p:sp>
        <p:nvSpPr>
          <p:cNvPr id="6" name="Content Placeholder 2"/>
          <p:cNvSpPr>
            <a:spLocks noGrp="1"/>
          </p:cNvSpPr>
          <p:nvPr>
            <p:ph idx="1"/>
          </p:nvPr>
        </p:nvSpPr>
        <p:spPr>
          <a:xfrm>
            <a:off x="395536" y="1268760"/>
            <a:ext cx="8280920" cy="4896544"/>
          </a:xfrm>
        </p:spPr>
        <p:txBody>
          <a:bodyPr/>
          <a:lstStyle/>
          <a:p>
            <a:pPr marL="0" indent="0">
              <a:buNone/>
            </a:pPr>
            <a:r>
              <a:rPr lang="en-US" sz="2800" b="1" dirty="0" smtClean="0"/>
              <a:t>Recommendations – </a:t>
            </a:r>
            <a:r>
              <a:rPr lang="en-US" sz="2800" b="1" i="1" dirty="0" smtClean="0"/>
              <a:t>based on 12,942 cases from 11 past reports since 2000</a:t>
            </a:r>
            <a:endParaRPr lang="en-GB" sz="2800" b="1" dirty="0" smtClean="0"/>
          </a:p>
          <a:p>
            <a:pPr>
              <a:buNone/>
            </a:pPr>
            <a:endParaRPr lang="en-GB" sz="1000" dirty="0" smtClean="0"/>
          </a:p>
          <a:p>
            <a:pPr lvl="0"/>
            <a:r>
              <a:rPr lang="en-US" sz="2800" dirty="0" smtClean="0"/>
              <a:t>Trusts/Health Boards should plan for and provide sufficient critical care capacity and pathways of care to meet the needs of its population including </a:t>
            </a:r>
            <a:endParaRPr lang="en-GB" sz="2800" dirty="0" smtClean="0"/>
          </a:p>
          <a:p>
            <a:pPr lvl="1"/>
            <a:r>
              <a:rPr lang="en-US" sz="2400" dirty="0" smtClean="0"/>
              <a:t>Planned </a:t>
            </a:r>
            <a:r>
              <a:rPr lang="en-US" sz="2400" dirty="0" smtClean="0"/>
              <a:t>post operative admission for high risk patients </a:t>
            </a:r>
            <a:endParaRPr lang="en-GB" sz="2400" dirty="0" smtClean="0"/>
          </a:p>
          <a:p>
            <a:pPr lvl="1"/>
            <a:r>
              <a:rPr lang="en-US" sz="2400" dirty="0" smtClean="0"/>
              <a:t>Emergency </a:t>
            </a:r>
            <a:r>
              <a:rPr lang="en-US" sz="2400" dirty="0" smtClean="0"/>
              <a:t>admissions from the community, its own hospital or any other hospital it is likely to serve. </a:t>
            </a:r>
            <a:endParaRPr lang="en-GB" sz="2400" dirty="0" smtClean="0"/>
          </a:p>
          <a:p>
            <a:pPr lvl="1"/>
            <a:r>
              <a:rPr lang="en-US" sz="2400" dirty="0" smtClean="0"/>
              <a:t>When </a:t>
            </a:r>
            <a:r>
              <a:rPr lang="en-US" sz="2400" dirty="0" smtClean="0"/>
              <a:t>to consider step down care to the </a:t>
            </a:r>
            <a:r>
              <a:rPr lang="en-US" sz="2400" dirty="0" err="1" smtClean="0"/>
              <a:t>HDU</a:t>
            </a:r>
            <a:r>
              <a:rPr lang="en-US" sz="2400" dirty="0" smtClean="0"/>
              <a:t>/ward </a:t>
            </a:r>
            <a:endParaRPr lang="en-GB" sz="2400" dirty="0" smtClean="0"/>
          </a:p>
          <a:p>
            <a:pPr lvl="1"/>
            <a:r>
              <a:rPr lang="en-US" sz="2400" dirty="0" smtClean="0"/>
              <a:t>Transfer </a:t>
            </a:r>
            <a:r>
              <a:rPr lang="en-US" sz="2400" dirty="0" smtClean="0"/>
              <a:t>to community care or repatriation if appropriate.</a:t>
            </a:r>
            <a:endParaRPr lang="en-GB" sz="2400" dirty="0" smtClean="0"/>
          </a:p>
          <a:p>
            <a:endParaRPr lang="en-GB" sz="1000" dirty="0" smtClean="0"/>
          </a:p>
        </p:txBody>
      </p:sp>
    </p:spTree>
    <p:extLst>
      <p:ext uri="{BB962C8B-B14F-4D97-AF65-F5344CB8AC3E}">
        <p14:creationId xmlns:p14="http://schemas.microsoft.com/office/powerpoint/2010/main" val="23458736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Common theme </a:t>
            </a:r>
            <a:r>
              <a:rPr lang="en-US" sz="3200" dirty="0" smtClean="0"/>
              <a:t>4</a:t>
            </a:r>
            <a:br>
              <a:rPr lang="en-US" sz="3200" dirty="0" smtClean="0"/>
            </a:br>
            <a:r>
              <a:rPr lang="en-US" sz="3200" dirty="0" smtClean="0"/>
              <a:t>Critical care review</a:t>
            </a:r>
            <a:endParaRPr lang="en-GB" sz="3200" dirty="0"/>
          </a:p>
        </p:txBody>
      </p:sp>
      <p:sp>
        <p:nvSpPr>
          <p:cNvPr id="4" name="Slide Number Placeholder 3"/>
          <p:cNvSpPr>
            <a:spLocks noGrp="1"/>
          </p:cNvSpPr>
          <p:nvPr>
            <p:ph type="sldNum" sz="quarter" idx="12"/>
          </p:nvPr>
        </p:nvSpPr>
        <p:spPr/>
        <p:txBody>
          <a:bodyPr/>
          <a:lstStyle/>
          <a:p>
            <a:pPr>
              <a:defRPr/>
            </a:pPr>
            <a:fld id="{500E05CE-67AC-4491-A687-8189BF4A7803}" type="slidenum">
              <a:rPr lang="en-US" smtClean="0"/>
              <a:pPr>
                <a:defRPr/>
              </a:pPr>
              <a:t>12</a:t>
            </a:fld>
            <a:endParaRPr lang="en-US"/>
          </a:p>
        </p:txBody>
      </p:sp>
      <p:sp>
        <p:nvSpPr>
          <p:cNvPr id="6" name="Content Placeholder 2"/>
          <p:cNvSpPr>
            <a:spLocks noGrp="1"/>
          </p:cNvSpPr>
          <p:nvPr>
            <p:ph idx="1"/>
          </p:nvPr>
        </p:nvSpPr>
        <p:spPr>
          <a:xfrm>
            <a:off x="395536" y="1268760"/>
            <a:ext cx="8280920" cy="4896544"/>
          </a:xfrm>
        </p:spPr>
        <p:txBody>
          <a:bodyPr/>
          <a:lstStyle/>
          <a:p>
            <a:pPr lvl="0"/>
            <a:r>
              <a:rPr lang="en-US" sz="2800" dirty="0" smtClean="0"/>
              <a:t>There should be close liaison between the medical, surgical and critical care teams when making escalation decisions</a:t>
            </a:r>
            <a:endParaRPr lang="en-GB" sz="2800" dirty="0" smtClean="0"/>
          </a:p>
          <a:p>
            <a:endParaRPr lang="en-GB" sz="1000" dirty="0" smtClean="0"/>
          </a:p>
          <a:p>
            <a:pPr lvl="0"/>
            <a:r>
              <a:rPr lang="en-US" sz="2800" dirty="0" smtClean="0"/>
              <a:t>A consultant led discussion by specialists with appropriate knowledge of what interventions are likely to be of benefit to the patient should always be undertaken when</a:t>
            </a:r>
            <a:endParaRPr lang="en-GB" sz="2800" dirty="0" smtClean="0"/>
          </a:p>
          <a:p>
            <a:pPr lvl="1"/>
            <a:r>
              <a:rPr lang="en-US" sz="2400" dirty="0" smtClean="0"/>
              <a:t>A </a:t>
            </a:r>
            <a:r>
              <a:rPr lang="en-US" sz="2400" dirty="0" smtClean="0"/>
              <a:t>decision is made not to escalate a patient</a:t>
            </a:r>
            <a:endParaRPr lang="en-GB" sz="2400" dirty="0" smtClean="0"/>
          </a:p>
          <a:p>
            <a:pPr lvl="1"/>
            <a:r>
              <a:rPr lang="en-US" sz="2400" dirty="0" smtClean="0"/>
              <a:t>Or </a:t>
            </a:r>
            <a:r>
              <a:rPr lang="en-US" sz="2400" dirty="0" smtClean="0"/>
              <a:t>decision is made to proceed with high risk surgery when it is known there will be  no critical care bed post operatively</a:t>
            </a:r>
          </a:p>
        </p:txBody>
      </p:sp>
    </p:spTree>
    <p:extLst>
      <p:ext uri="{BB962C8B-B14F-4D97-AF65-F5344CB8AC3E}">
        <p14:creationId xmlns:p14="http://schemas.microsoft.com/office/powerpoint/2010/main" val="23458736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Common theme </a:t>
            </a:r>
            <a:r>
              <a:rPr lang="en-US" sz="3200" dirty="0" smtClean="0"/>
              <a:t>4</a:t>
            </a:r>
            <a:br>
              <a:rPr lang="en-US" sz="3200" dirty="0" smtClean="0"/>
            </a:br>
            <a:r>
              <a:rPr lang="en-US" sz="3200" dirty="0" smtClean="0"/>
              <a:t>Critical care review</a:t>
            </a:r>
            <a:endParaRPr lang="en-GB" sz="3200" dirty="0"/>
          </a:p>
        </p:txBody>
      </p:sp>
      <p:sp>
        <p:nvSpPr>
          <p:cNvPr id="4" name="Slide Number Placeholder 3"/>
          <p:cNvSpPr>
            <a:spLocks noGrp="1"/>
          </p:cNvSpPr>
          <p:nvPr>
            <p:ph type="sldNum" sz="quarter" idx="12"/>
          </p:nvPr>
        </p:nvSpPr>
        <p:spPr/>
        <p:txBody>
          <a:bodyPr/>
          <a:lstStyle/>
          <a:p>
            <a:pPr>
              <a:defRPr/>
            </a:pPr>
            <a:fld id="{500E05CE-67AC-4491-A687-8189BF4A7803}" type="slidenum">
              <a:rPr lang="en-US" smtClean="0"/>
              <a:pPr>
                <a:defRPr/>
              </a:pPr>
              <a:t>13</a:t>
            </a:fld>
            <a:endParaRPr lang="en-US"/>
          </a:p>
        </p:txBody>
      </p:sp>
      <p:sp>
        <p:nvSpPr>
          <p:cNvPr id="6" name="Content Placeholder 2"/>
          <p:cNvSpPr>
            <a:spLocks noGrp="1"/>
          </p:cNvSpPr>
          <p:nvPr>
            <p:ph idx="1"/>
          </p:nvPr>
        </p:nvSpPr>
        <p:spPr>
          <a:xfrm>
            <a:off x="395536" y="1556792"/>
            <a:ext cx="8280920" cy="4896544"/>
          </a:xfrm>
        </p:spPr>
        <p:txBody>
          <a:bodyPr/>
          <a:lstStyle/>
          <a:p>
            <a:r>
              <a:rPr lang="en-US" sz="2800" dirty="0" smtClean="0"/>
              <a:t>Such decisions should be discussed with the patient and the patient’s representative (if appropriate) and documented clearly. Where there is doubt or disagreement about such decisions, the opinion of a second consultant should be sought</a:t>
            </a:r>
            <a:endParaRPr lang="en-GB" sz="2800" dirty="0" smtClean="0"/>
          </a:p>
          <a:p>
            <a:pPr>
              <a:buNone/>
            </a:pPr>
            <a:endParaRPr lang="en-GB" sz="1000" dirty="0" smtClean="0"/>
          </a:p>
          <a:p>
            <a:pPr lvl="0"/>
            <a:r>
              <a:rPr lang="en-US" sz="2800" dirty="0" smtClean="0"/>
              <a:t>Step-down care or discharge from critical care should not be undertaken at night</a:t>
            </a:r>
          </a:p>
          <a:p>
            <a:pPr lvl="0"/>
            <a:endParaRPr lang="en-GB" sz="1000" dirty="0" smtClean="0"/>
          </a:p>
        </p:txBody>
      </p:sp>
    </p:spTree>
    <p:extLst>
      <p:ext uri="{BB962C8B-B14F-4D97-AF65-F5344CB8AC3E}">
        <p14:creationId xmlns:p14="http://schemas.microsoft.com/office/powerpoint/2010/main" val="23458736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Common theme </a:t>
            </a:r>
            <a:r>
              <a:rPr lang="en-US" sz="3200" dirty="0" smtClean="0"/>
              <a:t>4</a:t>
            </a:r>
            <a:br>
              <a:rPr lang="en-US" sz="3200" dirty="0" smtClean="0"/>
            </a:br>
            <a:r>
              <a:rPr lang="en-US" sz="3200" dirty="0" smtClean="0"/>
              <a:t>Critical care review</a:t>
            </a:r>
            <a:endParaRPr lang="en-GB" sz="3200" dirty="0"/>
          </a:p>
        </p:txBody>
      </p:sp>
      <p:sp>
        <p:nvSpPr>
          <p:cNvPr id="4" name="Slide Number Placeholder 3"/>
          <p:cNvSpPr>
            <a:spLocks noGrp="1"/>
          </p:cNvSpPr>
          <p:nvPr>
            <p:ph type="sldNum" sz="quarter" idx="12"/>
          </p:nvPr>
        </p:nvSpPr>
        <p:spPr/>
        <p:txBody>
          <a:bodyPr/>
          <a:lstStyle/>
          <a:p>
            <a:pPr>
              <a:defRPr/>
            </a:pPr>
            <a:fld id="{500E05CE-67AC-4491-A687-8189BF4A7803}" type="slidenum">
              <a:rPr lang="en-US" smtClean="0"/>
              <a:pPr>
                <a:defRPr/>
              </a:pPr>
              <a:t>14</a:t>
            </a:fld>
            <a:endParaRPr lang="en-US"/>
          </a:p>
        </p:txBody>
      </p:sp>
      <p:sp>
        <p:nvSpPr>
          <p:cNvPr id="6" name="Content Placeholder 2"/>
          <p:cNvSpPr>
            <a:spLocks noGrp="1"/>
          </p:cNvSpPr>
          <p:nvPr>
            <p:ph idx="1"/>
          </p:nvPr>
        </p:nvSpPr>
        <p:spPr>
          <a:xfrm>
            <a:off x="395536" y="1484784"/>
            <a:ext cx="8280920" cy="4896544"/>
          </a:xfrm>
        </p:spPr>
        <p:txBody>
          <a:bodyPr/>
          <a:lstStyle/>
          <a:p>
            <a:pPr lvl="0"/>
            <a:r>
              <a:rPr lang="en-US" sz="2800" dirty="0" smtClean="0"/>
              <a:t>Critical care outreach services should be available to patients 24-hour a day, seven-days per week that include:</a:t>
            </a:r>
            <a:endParaRPr lang="en-GB" sz="2800" dirty="0" smtClean="0"/>
          </a:p>
          <a:p>
            <a:pPr lvl="1"/>
            <a:r>
              <a:rPr lang="en-US" sz="2400" dirty="0" smtClean="0"/>
              <a:t>The use of a track and trigger warning system to identify at-risk </a:t>
            </a:r>
            <a:r>
              <a:rPr lang="en-US" sz="2400" dirty="0" smtClean="0"/>
              <a:t>patients</a:t>
            </a:r>
            <a:endParaRPr lang="en-GB" sz="2400" dirty="0" smtClean="0"/>
          </a:p>
          <a:p>
            <a:pPr lvl="1"/>
            <a:r>
              <a:rPr lang="en-US" sz="2400" dirty="0" smtClean="0"/>
              <a:t>Rapid referral to appropriately equipped </a:t>
            </a:r>
            <a:r>
              <a:rPr lang="en-US" sz="2400" dirty="0" smtClean="0"/>
              <a:t>experts</a:t>
            </a:r>
            <a:endParaRPr lang="en-GB" sz="2400" dirty="0" smtClean="0"/>
          </a:p>
          <a:p>
            <a:pPr lvl="1"/>
            <a:r>
              <a:rPr lang="en-US" sz="2400" dirty="0" smtClean="0"/>
              <a:t>Timely transfer to ICU when </a:t>
            </a:r>
            <a:r>
              <a:rPr lang="en-US" sz="2400" dirty="0" smtClean="0"/>
              <a:t>needed</a:t>
            </a:r>
            <a:endParaRPr lang="en-GB" sz="2400" dirty="0" smtClean="0"/>
          </a:p>
          <a:p>
            <a:pPr lvl="1"/>
            <a:r>
              <a:rPr lang="en-US" sz="2400" dirty="0" smtClean="0"/>
              <a:t>Facilitation of discharge and rehabilitation of patients from critical </a:t>
            </a:r>
            <a:r>
              <a:rPr lang="en-US" sz="2400" dirty="0" smtClean="0"/>
              <a:t>care</a:t>
            </a:r>
            <a:endParaRPr lang="en-GB" sz="2400" dirty="0"/>
          </a:p>
        </p:txBody>
      </p:sp>
    </p:spTree>
    <p:extLst>
      <p:ext uri="{BB962C8B-B14F-4D97-AF65-F5344CB8AC3E}">
        <p14:creationId xmlns:p14="http://schemas.microsoft.com/office/powerpoint/2010/main" val="23458736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Common theme </a:t>
            </a:r>
            <a:r>
              <a:rPr lang="en-US" sz="3200" dirty="0" smtClean="0"/>
              <a:t>5</a:t>
            </a:r>
            <a:br>
              <a:rPr lang="en-US" sz="3200" dirty="0" smtClean="0"/>
            </a:br>
            <a:r>
              <a:rPr lang="en-US" sz="3200" dirty="0" smtClean="0"/>
              <a:t>Consent</a:t>
            </a:r>
            <a:endParaRPr lang="en-GB" sz="3200" dirty="0"/>
          </a:p>
        </p:txBody>
      </p:sp>
      <p:sp>
        <p:nvSpPr>
          <p:cNvPr id="4" name="Slide Number Placeholder 3"/>
          <p:cNvSpPr>
            <a:spLocks noGrp="1"/>
          </p:cNvSpPr>
          <p:nvPr>
            <p:ph type="sldNum" sz="quarter" idx="12"/>
          </p:nvPr>
        </p:nvSpPr>
        <p:spPr/>
        <p:txBody>
          <a:bodyPr/>
          <a:lstStyle/>
          <a:p>
            <a:pPr>
              <a:defRPr/>
            </a:pPr>
            <a:fld id="{500E05CE-67AC-4491-A687-8189BF4A7803}" type="slidenum">
              <a:rPr lang="en-US" smtClean="0"/>
              <a:pPr>
                <a:defRPr/>
              </a:pPr>
              <a:t>15</a:t>
            </a:fld>
            <a:endParaRPr lang="en-US"/>
          </a:p>
        </p:txBody>
      </p:sp>
      <p:sp>
        <p:nvSpPr>
          <p:cNvPr id="6" name="Content Placeholder 2"/>
          <p:cNvSpPr>
            <a:spLocks noGrp="1"/>
          </p:cNvSpPr>
          <p:nvPr>
            <p:ph idx="1"/>
          </p:nvPr>
        </p:nvSpPr>
        <p:spPr>
          <a:xfrm>
            <a:off x="395536" y="1484784"/>
            <a:ext cx="7848872" cy="4104456"/>
          </a:xfrm>
        </p:spPr>
        <p:txBody>
          <a:bodyPr/>
          <a:lstStyle/>
          <a:p>
            <a:r>
              <a:rPr lang="en-US" sz="2800" dirty="0" smtClean="0"/>
              <a:t>All too frequently NCEPOD has commented on, and viewed examples of poor consent processes, e.g.:</a:t>
            </a:r>
          </a:p>
          <a:p>
            <a:pPr lvl="1"/>
            <a:r>
              <a:rPr lang="en-US" sz="2400" dirty="0" smtClean="0"/>
              <a:t>No evidence of consent</a:t>
            </a:r>
          </a:p>
          <a:p>
            <a:pPr lvl="1"/>
            <a:r>
              <a:rPr lang="en-US" sz="2400" dirty="0" smtClean="0"/>
              <a:t>Those taking consent being too junior</a:t>
            </a:r>
          </a:p>
          <a:p>
            <a:pPr lvl="1"/>
            <a:r>
              <a:rPr lang="en-US" sz="2400" dirty="0" smtClean="0"/>
              <a:t>Absence of any risk recorded on the consent form</a:t>
            </a:r>
          </a:p>
          <a:p>
            <a:pPr lvl="1"/>
            <a:r>
              <a:rPr lang="en-US" sz="2400" dirty="0" smtClean="0"/>
              <a:t>Inappropriate consent such as lack of consideration to the mental capacity of the patient, or their age, rushed consent, illegible consent and poor evidence of communication with the </a:t>
            </a:r>
            <a:r>
              <a:rPr lang="en-US" sz="2400" dirty="0" smtClean="0"/>
              <a:t>patient</a:t>
            </a:r>
            <a:endParaRPr lang="en-GB" sz="2400" dirty="0" smtClean="0"/>
          </a:p>
          <a:p>
            <a:pPr>
              <a:buNone/>
            </a:pPr>
            <a:endParaRPr lang="en-GB" sz="2800" dirty="0" smtClean="0"/>
          </a:p>
          <a:p>
            <a:pPr>
              <a:buNone/>
            </a:pPr>
            <a:endParaRPr lang="en-GB" sz="2800" dirty="0" smtClean="0"/>
          </a:p>
        </p:txBody>
      </p:sp>
    </p:spTree>
    <p:extLst>
      <p:ext uri="{BB962C8B-B14F-4D97-AF65-F5344CB8AC3E}">
        <p14:creationId xmlns:p14="http://schemas.microsoft.com/office/powerpoint/2010/main" val="23458736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Common theme </a:t>
            </a:r>
            <a:r>
              <a:rPr lang="en-US" sz="3200" dirty="0" smtClean="0"/>
              <a:t>5</a:t>
            </a:r>
            <a:br>
              <a:rPr lang="en-US" sz="3200" dirty="0" smtClean="0"/>
            </a:br>
            <a:r>
              <a:rPr lang="en-US" sz="3200" dirty="0" smtClean="0"/>
              <a:t>Consent</a:t>
            </a:r>
            <a:endParaRPr lang="en-GB" sz="3200" dirty="0"/>
          </a:p>
        </p:txBody>
      </p:sp>
      <p:sp>
        <p:nvSpPr>
          <p:cNvPr id="4" name="Slide Number Placeholder 3"/>
          <p:cNvSpPr>
            <a:spLocks noGrp="1"/>
          </p:cNvSpPr>
          <p:nvPr>
            <p:ph type="sldNum" sz="quarter" idx="12"/>
          </p:nvPr>
        </p:nvSpPr>
        <p:spPr/>
        <p:txBody>
          <a:bodyPr/>
          <a:lstStyle/>
          <a:p>
            <a:pPr>
              <a:defRPr/>
            </a:pPr>
            <a:fld id="{500E05CE-67AC-4491-A687-8189BF4A7803}" type="slidenum">
              <a:rPr lang="en-US" smtClean="0"/>
              <a:pPr>
                <a:defRPr/>
              </a:pPr>
              <a:t>16</a:t>
            </a:fld>
            <a:endParaRPr lang="en-US"/>
          </a:p>
        </p:txBody>
      </p:sp>
      <p:sp>
        <p:nvSpPr>
          <p:cNvPr id="6" name="Content Placeholder 2"/>
          <p:cNvSpPr>
            <a:spLocks noGrp="1"/>
          </p:cNvSpPr>
          <p:nvPr>
            <p:ph idx="1"/>
          </p:nvPr>
        </p:nvSpPr>
        <p:spPr>
          <a:xfrm>
            <a:off x="395536" y="1124744"/>
            <a:ext cx="8280920" cy="4896544"/>
          </a:xfrm>
        </p:spPr>
        <p:txBody>
          <a:bodyPr/>
          <a:lstStyle/>
          <a:p>
            <a:pPr marL="0" indent="0">
              <a:buNone/>
            </a:pPr>
            <a:r>
              <a:rPr lang="en-US" sz="2800" b="1" dirty="0" smtClean="0"/>
              <a:t>Recommendations – </a:t>
            </a:r>
            <a:r>
              <a:rPr lang="en-US" sz="2800" b="1" i="1" dirty="0" smtClean="0"/>
              <a:t>based on 7455 cases from 9 past reports since 2000</a:t>
            </a:r>
            <a:endParaRPr lang="en-GB" sz="2800" b="1" dirty="0" smtClean="0"/>
          </a:p>
          <a:p>
            <a:pPr lvl="0"/>
            <a:r>
              <a:rPr lang="en-US" sz="2800" dirty="0" smtClean="0"/>
              <a:t>Consent </a:t>
            </a:r>
            <a:r>
              <a:rPr lang="en-US" sz="2800" dirty="0" smtClean="0"/>
              <a:t>should be taken by someone with sufficient knowledge of the proposed operation and who understands the risks involved. The grade of the person taking consent should be recorded on the consent form. However, it is accepted that in some situations (e.g. extremely urgent surgery) this may be difficult as the senior surgeon is fully occupied caring directly for the patient. In these circumstances other senior clinicians should assist in discussions with relatives/</a:t>
            </a:r>
            <a:r>
              <a:rPr lang="en-US" sz="2800" dirty="0" err="1" smtClean="0"/>
              <a:t>carers</a:t>
            </a:r>
            <a:r>
              <a:rPr lang="en-US" sz="2800" dirty="0" smtClean="0"/>
              <a:t> where possible</a:t>
            </a:r>
            <a:endParaRPr lang="en-GB" sz="2800" dirty="0" smtClean="0"/>
          </a:p>
          <a:p>
            <a:pPr>
              <a:buNone/>
            </a:pPr>
            <a:r>
              <a:rPr lang="en-US" sz="2400" dirty="0" smtClean="0"/>
              <a:t>  </a:t>
            </a:r>
            <a:endParaRPr lang="en-GB" sz="2400" dirty="0"/>
          </a:p>
        </p:txBody>
      </p:sp>
    </p:spTree>
    <p:extLst>
      <p:ext uri="{BB962C8B-B14F-4D97-AF65-F5344CB8AC3E}">
        <p14:creationId xmlns:p14="http://schemas.microsoft.com/office/powerpoint/2010/main" val="23458736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Common theme </a:t>
            </a:r>
            <a:r>
              <a:rPr lang="en-US" sz="3200" dirty="0" smtClean="0"/>
              <a:t>5</a:t>
            </a:r>
            <a:br>
              <a:rPr lang="en-US" sz="3200" dirty="0" smtClean="0"/>
            </a:br>
            <a:r>
              <a:rPr lang="en-US" sz="3200" dirty="0" smtClean="0"/>
              <a:t>Consent</a:t>
            </a:r>
            <a:endParaRPr lang="en-GB" sz="3200" dirty="0"/>
          </a:p>
        </p:txBody>
      </p:sp>
      <p:sp>
        <p:nvSpPr>
          <p:cNvPr id="4" name="Slide Number Placeholder 3"/>
          <p:cNvSpPr>
            <a:spLocks noGrp="1"/>
          </p:cNvSpPr>
          <p:nvPr>
            <p:ph type="sldNum" sz="quarter" idx="12"/>
          </p:nvPr>
        </p:nvSpPr>
        <p:spPr/>
        <p:txBody>
          <a:bodyPr/>
          <a:lstStyle/>
          <a:p>
            <a:pPr>
              <a:defRPr/>
            </a:pPr>
            <a:fld id="{500E05CE-67AC-4491-A687-8189BF4A7803}" type="slidenum">
              <a:rPr lang="en-US" smtClean="0"/>
              <a:pPr>
                <a:defRPr/>
              </a:pPr>
              <a:t>17</a:t>
            </a:fld>
            <a:endParaRPr lang="en-US"/>
          </a:p>
        </p:txBody>
      </p:sp>
      <p:sp>
        <p:nvSpPr>
          <p:cNvPr id="6" name="Content Placeholder 2"/>
          <p:cNvSpPr>
            <a:spLocks noGrp="1"/>
          </p:cNvSpPr>
          <p:nvPr>
            <p:ph idx="1"/>
          </p:nvPr>
        </p:nvSpPr>
        <p:spPr>
          <a:xfrm>
            <a:off x="405880" y="1586806"/>
            <a:ext cx="8280920" cy="3858418"/>
          </a:xfrm>
        </p:spPr>
        <p:txBody>
          <a:bodyPr/>
          <a:lstStyle/>
          <a:p>
            <a:pPr lvl="0"/>
            <a:r>
              <a:rPr lang="en-US" sz="2800" dirty="0" smtClean="0"/>
              <a:t>All patients undergoing elective surgery should have </a:t>
            </a:r>
            <a:endParaRPr lang="en-GB" sz="2800" dirty="0" smtClean="0"/>
          </a:p>
          <a:p>
            <a:pPr lvl="1"/>
            <a:r>
              <a:rPr lang="en-US" sz="2400" dirty="0" smtClean="0"/>
              <a:t>A </a:t>
            </a:r>
            <a:r>
              <a:rPr lang="en-US" sz="2400" dirty="0" smtClean="0"/>
              <a:t>deferred two-stage consent process (not be undertaken in one stage on the day of operation)</a:t>
            </a:r>
            <a:endParaRPr lang="en-GB" sz="2400" dirty="0" smtClean="0"/>
          </a:p>
          <a:p>
            <a:pPr lvl="1"/>
            <a:r>
              <a:rPr lang="en-US" sz="2400" dirty="0" smtClean="0"/>
              <a:t>Details of benefits and risks of the procedure, including death, should be clearly described, and supported with written </a:t>
            </a:r>
            <a:r>
              <a:rPr lang="en-US" sz="2400" dirty="0" smtClean="0"/>
              <a:t>information</a:t>
            </a:r>
            <a:endParaRPr lang="en-GB" sz="2400" dirty="0" smtClean="0"/>
          </a:p>
          <a:p>
            <a:pPr lvl="1"/>
            <a:r>
              <a:rPr lang="en-US" sz="2400" dirty="0" smtClean="0"/>
              <a:t>A </a:t>
            </a:r>
            <a:r>
              <a:rPr lang="en-US" sz="2400" dirty="0" smtClean="0"/>
              <a:t>record of the discussion and the risks should be clearly stated on the consent </a:t>
            </a:r>
            <a:r>
              <a:rPr lang="en-US" sz="2400" dirty="0" smtClean="0"/>
              <a:t>form</a:t>
            </a:r>
            <a:endParaRPr lang="en-GB" sz="2400" dirty="0" smtClean="0"/>
          </a:p>
          <a:p>
            <a:endParaRPr lang="en-GB" sz="800" dirty="0" smtClean="0"/>
          </a:p>
        </p:txBody>
      </p:sp>
    </p:spTree>
    <p:extLst>
      <p:ext uri="{BB962C8B-B14F-4D97-AF65-F5344CB8AC3E}">
        <p14:creationId xmlns:p14="http://schemas.microsoft.com/office/powerpoint/2010/main" val="23458736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Common theme </a:t>
            </a:r>
            <a:r>
              <a:rPr lang="en-US" sz="3200" dirty="0" smtClean="0"/>
              <a:t>5</a:t>
            </a:r>
            <a:br>
              <a:rPr lang="en-US" sz="3200" dirty="0" smtClean="0"/>
            </a:br>
            <a:r>
              <a:rPr lang="en-US" sz="3200" dirty="0" smtClean="0"/>
              <a:t>Consent</a:t>
            </a:r>
            <a:endParaRPr lang="en-GB" sz="3200" dirty="0"/>
          </a:p>
        </p:txBody>
      </p:sp>
      <p:sp>
        <p:nvSpPr>
          <p:cNvPr id="4" name="Slide Number Placeholder 3"/>
          <p:cNvSpPr>
            <a:spLocks noGrp="1"/>
          </p:cNvSpPr>
          <p:nvPr>
            <p:ph type="sldNum" sz="quarter" idx="12"/>
          </p:nvPr>
        </p:nvSpPr>
        <p:spPr/>
        <p:txBody>
          <a:bodyPr/>
          <a:lstStyle/>
          <a:p>
            <a:pPr>
              <a:defRPr/>
            </a:pPr>
            <a:fld id="{500E05CE-67AC-4491-A687-8189BF4A7803}" type="slidenum">
              <a:rPr lang="en-US" smtClean="0"/>
              <a:pPr>
                <a:defRPr/>
              </a:pPr>
              <a:t>18</a:t>
            </a:fld>
            <a:endParaRPr lang="en-US"/>
          </a:p>
        </p:txBody>
      </p:sp>
      <p:sp>
        <p:nvSpPr>
          <p:cNvPr id="6" name="Content Placeholder 2"/>
          <p:cNvSpPr>
            <a:spLocks noGrp="1"/>
          </p:cNvSpPr>
          <p:nvPr>
            <p:ph idx="1"/>
          </p:nvPr>
        </p:nvSpPr>
        <p:spPr>
          <a:xfrm>
            <a:off x="395536" y="1772816"/>
            <a:ext cx="8280920" cy="4248472"/>
          </a:xfrm>
        </p:spPr>
        <p:txBody>
          <a:bodyPr/>
          <a:lstStyle/>
          <a:p>
            <a:endParaRPr lang="en-GB" sz="800" dirty="0" smtClean="0"/>
          </a:p>
          <a:p>
            <a:pPr lvl="0"/>
            <a:r>
              <a:rPr lang="en-US" sz="2800" dirty="0" smtClean="0"/>
              <a:t>A </a:t>
            </a:r>
            <a:r>
              <a:rPr lang="en-US" sz="2800" dirty="0" smtClean="0"/>
              <a:t>patient’s </a:t>
            </a:r>
            <a:r>
              <a:rPr lang="en-US" sz="2800" dirty="0" smtClean="0"/>
              <a:t>mental capacity to understand and make decisions about treatment options should be assessed in advance of taking consent. Consent should only be taken from the patient when it is certain they understand the risks and benefits of the </a:t>
            </a:r>
            <a:r>
              <a:rPr lang="en-US" sz="2800" dirty="0" smtClean="0"/>
              <a:t>procedure</a:t>
            </a:r>
            <a:endParaRPr lang="en-GB" sz="2800" dirty="0"/>
          </a:p>
        </p:txBody>
      </p:sp>
    </p:spTree>
    <p:extLst>
      <p:ext uri="{BB962C8B-B14F-4D97-AF65-F5344CB8AC3E}">
        <p14:creationId xmlns:p14="http://schemas.microsoft.com/office/powerpoint/2010/main" val="18403444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Common theme </a:t>
            </a:r>
            <a:r>
              <a:rPr lang="en-US" sz="3200" dirty="0" smtClean="0"/>
              <a:t>6</a:t>
            </a:r>
            <a:br>
              <a:rPr lang="en-US" sz="3200" dirty="0" smtClean="0"/>
            </a:br>
            <a:r>
              <a:rPr lang="en-US" sz="3200" dirty="0" smtClean="0"/>
              <a:t>Supervision of trainee doctors</a:t>
            </a:r>
            <a:endParaRPr lang="en-GB" sz="3200" dirty="0"/>
          </a:p>
        </p:txBody>
      </p:sp>
      <p:sp>
        <p:nvSpPr>
          <p:cNvPr id="4" name="Slide Number Placeholder 3"/>
          <p:cNvSpPr>
            <a:spLocks noGrp="1"/>
          </p:cNvSpPr>
          <p:nvPr>
            <p:ph type="sldNum" sz="quarter" idx="12"/>
          </p:nvPr>
        </p:nvSpPr>
        <p:spPr/>
        <p:txBody>
          <a:bodyPr/>
          <a:lstStyle/>
          <a:p>
            <a:pPr>
              <a:defRPr/>
            </a:pPr>
            <a:fld id="{500E05CE-67AC-4491-A687-8189BF4A7803}" type="slidenum">
              <a:rPr lang="en-US" smtClean="0"/>
              <a:pPr>
                <a:defRPr/>
              </a:pPr>
              <a:t>19</a:t>
            </a:fld>
            <a:endParaRPr lang="en-US"/>
          </a:p>
        </p:txBody>
      </p:sp>
      <p:sp>
        <p:nvSpPr>
          <p:cNvPr id="6" name="Content Placeholder 2"/>
          <p:cNvSpPr>
            <a:spLocks noGrp="1"/>
          </p:cNvSpPr>
          <p:nvPr>
            <p:ph idx="1"/>
          </p:nvPr>
        </p:nvSpPr>
        <p:spPr>
          <a:xfrm>
            <a:off x="395536" y="1484784"/>
            <a:ext cx="7848872" cy="4104456"/>
          </a:xfrm>
        </p:spPr>
        <p:txBody>
          <a:bodyPr/>
          <a:lstStyle/>
          <a:p>
            <a:r>
              <a:rPr lang="en-US" sz="2800" dirty="0" smtClean="0"/>
              <a:t>First highlighted in 1987 - junior surgeons and </a:t>
            </a:r>
            <a:r>
              <a:rPr lang="en-US" sz="2800" dirty="0" err="1" smtClean="0"/>
              <a:t>anaesthetists</a:t>
            </a:r>
            <a:r>
              <a:rPr lang="en-US" sz="2800" dirty="0" smtClean="0"/>
              <a:t> did not seek the advice or their consultants or senior registrars at any time before, during or after an </a:t>
            </a:r>
            <a:r>
              <a:rPr lang="en-US" sz="2800" dirty="0" smtClean="0"/>
              <a:t>operation</a:t>
            </a:r>
          </a:p>
          <a:p>
            <a:endParaRPr lang="en-GB" sz="1000" dirty="0" smtClean="0"/>
          </a:p>
          <a:p>
            <a:r>
              <a:rPr lang="en-US" sz="2800" dirty="0" smtClean="0"/>
              <a:t>There are two aspects to be mindful of:</a:t>
            </a:r>
          </a:p>
          <a:p>
            <a:pPr marL="914400" lvl="1" indent="-514350">
              <a:buFont typeface="+mj-lt"/>
              <a:buAutoNum type="arabicPeriod"/>
            </a:pPr>
            <a:r>
              <a:rPr lang="en-US" sz="2400" dirty="0" smtClean="0"/>
              <a:t>The responsibility of the consultant to offer and ensure that their junior staff are well supported</a:t>
            </a:r>
          </a:p>
          <a:p>
            <a:pPr marL="914400" lvl="1" indent="-514350">
              <a:buFont typeface="+mj-lt"/>
              <a:buAutoNum type="arabicPeriod"/>
            </a:pPr>
            <a:r>
              <a:rPr lang="en-US" sz="2400" dirty="0" smtClean="0"/>
              <a:t>The responsibility of the junior doctor to ask for help and not work outside the scope of their abilities</a:t>
            </a:r>
            <a:endParaRPr lang="en-GB" sz="2400" dirty="0" smtClean="0"/>
          </a:p>
          <a:p>
            <a:pPr>
              <a:buNone/>
            </a:pPr>
            <a:endParaRPr lang="en-GB" sz="2800" dirty="0" smtClean="0"/>
          </a:p>
          <a:p>
            <a:pPr>
              <a:buNone/>
            </a:pPr>
            <a:endParaRPr lang="en-GB" sz="2800" dirty="0" smtClean="0"/>
          </a:p>
          <a:p>
            <a:pPr>
              <a:buNone/>
            </a:pPr>
            <a:endParaRPr lang="en-GB" sz="2800" dirty="0" smtClean="0"/>
          </a:p>
        </p:txBody>
      </p:sp>
    </p:spTree>
    <p:extLst>
      <p:ext uri="{BB962C8B-B14F-4D97-AF65-F5344CB8AC3E}">
        <p14:creationId xmlns:p14="http://schemas.microsoft.com/office/powerpoint/2010/main" val="23458736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Method</a:t>
            </a:r>
            <a:endParaRPr lang="en-GB" sz="3200" dirty="0"/>
          </a:p>
        </p:txBody>
      </p:sp>
      <p:sp>
        <p:nvSpPr>
          <p:cNvPr id="3" name="Content Placeholder 2"/>
          <p:cNvSpPr>
            <a:spLocks noGrp="1"/>
          </p:cNvSpPr>
          <p:nvPr>
            <p:ph idx="1"/>
          </p:nvPr>
        </p:nvSpPr>
        <p:spPr>
          <a:xfrm>
            <a:off x="395536" y="1484784"/>
            <a:ext cx="7848872" cy="4824536"/>
          </a:xfrm>
        </p:spPr>
        <p:txBody>
          <a:bodyPr/>
          <a:lstStyle/>
          <a:p>
            <a:r>
              <a:rPr lang="en-US" sz="2800" dirty="0" smtClean="0"/>
              <a:t>NCEPOD recommendations were listed and marked as a theme according to content by one reviewer</a:t>
            </a:r>
            <a:endParaRPr lang="en-GB" sz="2800" dirty="0" smtClean="0"/>
          </a:p>
          <a:p>
            <a:r>
              <a:rPr lang="en-US" sz="2800" dirty="0" smtClean="0"/>
              <a:t>Each theme was then counted and ranked into numerical order. The top 10 themes were included in this review</a:t>
            </a:r>
            <a:endParaRPr lang="en-GB" sz="2800" dirty="0" smtClean="0"/>
          </a:p>
          <a:p>
            <a:r>
              <a:rPr lang="en-US" sz="2800" dirty="0" smtClean="0"/>
              <a:t>There may be additional common themes in the reports that have not formed recommendations</a:t>
            </a:r>
          </a:p>
          <a:p>
            <a:pPr lvl="1"/>
            <a:r>
              <a:rPr lang="en-US" sz="2400" dirty="0" smtClean="0"/>
              <a:t>Theme had been covered before</a:t>
            </a:r>
          </a:p>
          <a:p>
            <a:pPr lvl="1"/>
            <a:r>
              <a:rPr lang="en-US" sz="2400" dirty="0" smtClean="0"/>
              <a:t>Stopped repeating recommendations</a:t>
            </a:r>
            <a:endParaRPr lang="en-GB" sz="2400" dirty="0" smtClean="0"/>
          </a:p>
        </p:txBody>
      </p:sp>
      <p:sp>
        <p:nvSpPr>
          <p:cNvPr id="4" name="Slide Number Placeholder 3"/>
          <p:cNvSpPr>
            <a:spLocks noGrp="1"/>
          </p:cNvSpPr>
          <p:nvPr>
            <p:ph type="sldNum" sz="quarter" idx="12"/>
          </p:nvPr>
        </p:nvSpPr>
        <p:spPr/>
        <p:txBody>
          <a:bodyPr/>
          <a:lstStyle/>
          <a:p>
            <a:pPr>
              <a:defRPr/>
            </a:pPr>
            <a:fld id="{500E05CE-67AC-4491-A687-8189BF4A7803}" type="slidenum">
              <a:rPr lang="en-US" smtClean="0"/>
              <a:pPr>
                <a:defRPr/>
              </a:pPr>
              <a:t>2</a:t>
            </a:fld>
            <a:endParaRPr lang="en-US" dirty="0"/>
          </a:p>
        </p:txBody>
      </p:sp>
    </p:spTree>
    <p:extLst>
      <p:ext uri="{BB962C8B-B14F-4D97-AF65-F5344CB8AC3E}">
        <p14:creationId xmlns:p14="http://schemas.microsoft.com/office/powerpoint/2010/main" val="23458736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Common theme </a:t>
            </a:r>
            <a:r>
              <a:rPr lang="en-US" sz="3200" dirty="0" smtClean="0"/>
              <a:t>6</a:t>
            </a:r>
            <a:br>
              <a:rPr lang="en-US" sz="3200" dirty="0" smtClean="0"/>
            </a:br>
            <a:r>
              <a:rPr lang="en-US" sz="3200" dirty="0" smtClean="0"/>
              <a:t>Supervision of trainee doctors</a:t>
            </a:r>
            <a:endParaRPr lang="en-GB" sz="3200" dirty="0"/>
          </a:p>
        </p:txBody>
      </p:sp>
      <p:sp>
        <p:nvSpPr>
          <p:cNvPr id="4" name="Slide Number Placeholder 3"/>
          <p:cNvSpPr>
            <a:spLocks noGrp="1"/>
          </p:cNvSpPr>
          <p:nvPr>
            <p:ph type="sldNum" sz="quarter" idx="12"/>
          </p:nvPr>
        </p:nvSpPr>
        <p:spPr/>
        <p:txBody>
          <a:bodyPr/>
          <a:lstStyle/>
          <a:p>
            <a:pPr>
              <a:defRPr/>
            </a:pPr>
            <a:fld id="{500E05CE-67AC-4491-A687-8189BF4A7803}" type="slidenum">
              <a:rPr lang="en-US" smtClean="0"/>
              <a:pPr>
                <a:defRPr/>
              </a:pPr>
              <a:t>20</a:t>
            </a:fld>
            <a:endParaRPr lang="en-US"/>
          </a:p>
        </p:txBody>
      </p:sp>
      <p:sp>
        <p:nvSpPr>
          <p:cNvPr id="6" name="Content Placeholder 2"/>
          <p:cNvSpPr>
            <a:spLocks noGrp="1"/>
          </p:cNvSpPr>
          <p:nvPr>
            <p:ph idx="1"/>
          </p:nvPr>
        </p:nvSpPr>
        <p:spPr>
          <a:xfrm>
            <a:off x="395536" y="1268760"/>
            <a:ext cx="8280920" cy="4896544"/>
          </a:xfrm>
        </p:spPr>
        <p:txBody>
          <a:bodyPr/>
          <a:lstStyle/>
          <a:p>
            <a:pPr marL="0" indent="0">
              <a:buNone/>
            </a:pPr>
            <a:r>
              <a:rPr lang="en-US" sz="2800" b="1" dirty="0" smtClean="0"/>
              <a:t>Recommendation – </a:t>
            </a:r>
            <a:r>
              <a:rPr lang="en-US" sz="2800" b="1" i="1" dirty="0" smtClean="0"/>
              <a:t>based on 20,457 cases from 7 past reports since 2000</a:t>
            </a:r>
            <a:endParaRPr lang="en-GB" sz="2800" dirty="0" smtClean="0"/>
          </a:p>
          <a:p>
            <a:pPr>
              <a:buNone/>
            </a:pPr>
            <a:endParaRPr lang="en-GB" sz="1000" dirty="0" smtClean="0"/>
          </a:p>
          <a:p>
            <a:pPr lvl="0"/>
            <a:r>
              <a:rPr lang="en-US" sz="2800" dirty="0" smtClean="0"/>
              <a:t>Consultants need to supervise junior doctors in accordance with the duty they are carrying out. If the consultant does not need to be physically present then junior team members need to be aware of how to access them</a:t>
            </a:r>
            <a:endParaRPr lang="en-GB" sz="2800" dirty="0"/>
          </a:p>
        </p:txBody>
      </p:sp>
    </p:spTree>
    <p:extLst>
      <p:ext uri="{BB962C8B-B14F-4D97-AF65-F5344CB8AC3E}">
        <p14:creationId xmlns:p14="http://schemas.microsoft.com/office/powerpoint/2010/main" val="23458736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Common theme </a:t>
            </a:r>
            <a:r>
              <a:rPr lang="en-US" sz="3200" dirty="0" smtClean="0"/>
              <a:t>7</a:t>
            </a:r>
            <a:br>
              <a:rPr lang="en-US" sz="3200" dirty="0" smtClean="0"/>
            </a:br>
            <a:r>
              <a:rPr lang="en-US" sz="3200" dirty="0" smtClean="0"/>
              <a:t>Documentation</a:t>
            </a:r>
            <a:endParaRPr lang="en-GB" sz="3200" dirty="0"/>
          </a:p>
        </p:txBody>
      </p:sp>
      <p:sp>
        <p:nvSpPr>
          <p:cNvPr id="4" name="Slide Number Placeholder 3"/>
          <p:cNvSpPr>
            <a:spLocks noGrp="1"/>
          </p:cNvSpPr>
          <p:nvPr>
            <p:ph type="sldNum" sz="quarter" idx="12"/>
          </p:nvPr>
        </p:nvSpPr>
        <p:spPr/>
        <p:txBody>
          <a:bodyPr/>
          <a:lstStyle/>
          <a:p>
            <a:pPr>
              <a:defRPr/>
            </a:pPr>
            <a:fld id="{500E05CE-67AC-4491-A687-8189BF4A7803}" type="slidenum">
              <a:rPr lang="en-US" smtClean="0"/>
              <a:pPr>
                <a:defRPr/>
              </a:pPr>
              <a:t>21</a:t>
            </a:fld>
            <a:endParaRPr lang="en-US"/>
          </a:p>
        </p:txBody>
      </p:sp>
      <p:sp>
        <p:nvSpPr>
          <p:cNvPr id="6" name="Content Placeholder 2"/>
          <p:cNvSpPr>
            <a:spLocks noGrp="1"/>
          </p:cNvSpPr>
          <p:nvPr>
            <p:ph idx="1"/>
          </p:nvPr>
        </p:nvSpPr>
        <p:spPr>
          <a:xfrm>
            <a:off x="395536" y="1484784"/>
            <a:ext cx="8568952" cy="4104456"/>
          </a:xfrm>
        </p:spPr>
        <p:txBody>
          <a:bodyPr/>
          <a:lstStyle/>
          <a:p>
            <a:r>
              <a:rPr lang="en-US" sz="2800" dirty="0" smtClean="0"/>
              <a:t>Good Medical Practice states that in providing care clinicians must ‘keep clear, accurate and legible records, reporting the relevant clinical findings, the decisions made, the information given to the patients, and any drugs prescribed or other investigation or treatment</a:t>
            </a:r>
            <a:r>
              <a:rPr lang="en-US" sz="2800" dirty="0" smtClean="0"/>
              <a:t>’</a:t>
            </a:r>
            <a:endParaRPr lang="en-GB" sz="2800" dirty="0" smtClean="0"/>
          </a:p>
          <a:p>
            <a:r>
              <a:rPr lang="en-US" sz="2800" dirty="0" smtClean="0"/>
              <a:t>The Royal College of Surgeons’ ‘Good Surgical Practice’ echoes this </a:t>
            </a:r>
          </a:p>
          <a:p>
            <a:r>
              <a:rPr lang="en-US" sz="2800" dirty="0" smtClean="0"/>
              <a:t>The patient care record is a legal document. In the view of lawyers, if it is not written down it was not </a:t>
            </a:r>
            <a:r>
              <a:rPr lang="en-US" sz="2800" dirty="0" smtClean="0"/>
              <a:t>done</a:t>
            </a:r>
            <a:endParaRPr lang="en-GB" sz="2800" dirty="0" smtClean="0"/>
          </a:p>
          <a:p>
            <a:pPr>
              <a:buNone/>
            </a:pPr>
            <a:endParaRPr lang="en-GB" sz="2800" dirty="0" smtClean="0"/>
          </a:p>
          <a:p>
            <a:pPr>
              <a:buNone/>
            </a:pPr>
            <a:endParaRPr lang="en-GB" sz="2800" dirty="0" smtClean="0"/>
          </a:p>
        </p:txBody>
      </p:sp>
    </p:spTree>
    <p:extLst>
      <p:ext uri="{BB962C8B-B14F-4D97-AF65-F5344CB8AC3E}">
        <p14:creationId xmlns:p14="http://schemas.microsoft.com/office/powerpoint/2010/main" val="23458736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Common theme </a:t>
            </a:r>
            <a:r>
              <a:rPr lang="en-US" sz="3200" dirty="0" smtClean="0"/>
              <a:t>7</a:t>
            </a:r>
            <a:br>
              <a:rPr lang="en-US" sz="3200" dirty="0" smtClean="0"/>
            </a:br>
            <a:r>
              <a:rPr lang="en-US" sz="3200" dirty="0" smtClean="0"/>
              <a:t>Documentation</a:t>
            </a:r>
            <a:endParaRPr lang="en-GB" sz="3200" dirty="0"/>
          </a:p>
        </p:txBody>
      </p:sp>
      <p:sp>
        <p:nvSpPr>
          <p:cNvPr id="4" name="Slide Number Placeholder 3"/>
          <p:cNvSpPr>
            <a:spLocks noGrp="1"/>
          </p:cNvSpPr>
          <p:nvPr>
            <p:ph type="sldNum" sz="quarter" idx="12"/>
          </p:nvPr>
        </p:nvSpPr>
        <p:spPr/>
        <p:txBody>
          <a:bodyPr/>
          <a:lstStyle/>
          <a:p>
            <a:pPr>
              <a:defRPr/>
            </a:pPr>
            <a:fld id="{500E05CE-67AC-4491-A687-8189BF4A7803}" type="slidenum">
              <a:rPr lang="en-US" smtClean="0"/>
              <a:pPr>
                <a:defRPr/>
              </a:pPr>
              <a:t>22</a:t>
            </a:fld>
            <a:endParaRPr lang="en-US"/>
          </a:p>
        </p:txBody>
      </p:sp>
      <p:sp>
        <p:nvSpPr>
          <p:cNvPr id="6" name="Content Placeholder 2"/>
          <p:cNvSpPr>
            <a:spLocks noGrp="1"/>
          </p:cNvSpPr>
          <p:nvPr>
            <p:ph idx="1"/>
          </p:nvPr>
        </p:nvSpPr>
        <p:spPr>
          <a:xfrm>
            <a:off x="395536" y="1268760"/>
            <a:ext cx="8280920" cy="4896544"/>
          </a:xfrm>
        </p:spPr>
        <p:txBody>
          <a:bodyPr/>
          <a:lstStyle/>
          <a:p>
            <a:pPr marL="0" indent="0">
              <a:buNone/>
            </a:pPr>
            <a:r>
              <a:rPr lang="en-US" sz="2800" b="1" dirty="0" smtClean="0"/>
              <a:t>Recommendation – </a:t>
            </a:r>
            <a:r>
              <a:rPr lang="en-US" sz="2800" b="1" i="1" dirty="0" smtClean="0"/>
              <a:t>based on 24,111 cases from 9 past reports since 2000</a:t>
            </a:r>
            <a:endParaRPr lang="en-GB" sz="2800" dirty="0" smtClean="0"/>
          </a:p>
          <a:p>
            <a:pPr>
              <a:buNone/>
            </a:pPr>
            <a:r>
              <a:rPr lang="en-US" sz="1000" dirty="0" smtClean="0"/>
              <a:t> </a:t>
            </a:r>
            <a:endParaRPr lang="en-GB" sz="1000" dirty="0" smtClean="0"/>
          </a:p>
          <a:p>
            <a:pPr lvl="0"/>
            <a:r>
              <a:rPr lang="en-US" sz="2800" dirty="0" smtClean="0"/>
              <a:t>Current standards for recording information in case notes should be followed. And as a minimum, every aspect of care provided and/or communicated to a patient and/or their </a:t>
            </a:r>
            <a:r>
              <a:rPr lang="en-US" sz="2800" dirty="0" err="1" smtClean="0"/>
              <a:t>carer</a:t>
            </a:r>
            <a:r>
              <a:rPr lang="en-US" sz="2800" dirty="0" smtClean="0"/>
              <a:t> must be documented in the patient’s case notes legibly; stating the name, grade and specialty of the person who wrote it and when</a:t>
            </a:r>
            <a:endParaRPr lang="en-GB" sz="2800" dirty="0"/>
          </a:p>
        </p:txBody>
      </p:sp>
    </p:spTree>
    <p:extLst>
      <p:ext uri="{BB962C8B-B14F-4D97-AF65-F5344CB8AC3E}">
        <p14:creationId xmlns:p14="http://schemas.microsoft.com/office/powerpoint/2010/main" val="23458736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Common theme </a:t>
            </a:r>
            <a:r>
              <a:rPr lang="en-US" sz="3200" dirty="0" smtClean="0"/>
              <a:t>8</a:t>
            </a:r>
            <a:br>
              <a:rPr lang="en-US" sz="3200" dirty="0" smtClean="0"/>
            </a:br>
            <a:r>
              <a:rPr lang="en-US" sz="3200" dirty="0" smtClean="0"/>
              <a:t>Morbidity &amp; mortality reviews</a:t>
            </a:r>
            <a:endParaRPr lang="en-GB" sz="3200" dirty="0"/>
          </a:p>
        </p:txBody>
      </p:sp>
      <p:sp>
        <p:nvSpPr>
          <p:cNvPr id="4" name="Slide Number Placeholder 3"/>
          <p:cNvSpPr>
            <a:spLocks noGrp="1"/>
          </p:cNvSpPr>
          <p:nvPr>
            <p:ph type="sldNum" sz="quarter" idx="12"/>
          </p:nvPr>
        </p:nvSpPr>
        <p:spPr/>
        <p:txBody>
          <a:bodyPr/>
          <a:lstStyle/>
          <a:p>
            <a:pPr>
              <a:defRPr/>
            </a:pPr>
            <a:fld id="{500E05CE-67AC-4491-A687-8189BF4A7803}" type="slidenum">
              <a:rPr lang="en-US" smtClean="0"/>
              <a:pPr>
                <a:defRPr/>
              </a:pPr>
              <a:t>23</a:t>
            </a:fld>
            <a:endParaRPr lang="en-US"/>
          </a:p>
        </p:txBody>
      </p:sp>
      <p:sp>
        <p:nvSpPr>
          <p:cNvPr id="6" name="Content Placeholder 2"/>
          <p:cNvSpPr>
            <a:spLocks noGrp="1"/>
          </p:cNvSpPr>
          <p:nvPr>
            <p:ph idx="1"/>
          </p:nvPr>
        </p:nvSpPr>
        <p:spPr>
          <a:xfrm>
            <a:off x="395536" y="1484784"/>
            <a:ext cx="7848872" cy="4104456"/>
          </a:xfrm>
        </p:spPr>
        <p:txBody>
          <a:bodyPr/>
          <a:lstStyle/>
          <a:p>
            <a:r>
              <a:rPr lang="en-US" sz="2800" dirty="0" smtClean="0"/>
              <a:t>Cases reviewed at morbidity and mortality (M&amp;M) meetings can inspire changes to working practices and improve patient care</a:t>
            </a:r>
          </a:p>
          <a:p>
            <a:pPr lvl="1"/>
            <a:r>
              <a:rPr lang="en-US" sz="2400" dirty="0" smtClean="0"/>
              <a:t>Monitoring trends/ identifying common </a:t>
            </a:r>
            <a:r>
              <a:rPr lang="en-US" sz="2400" dirty="0" smtClean="0"/>
              <a:t>themes</a:t>
            </a:r>
          </a:p>
          <a:p>
            <a:pPr lvl="1"/>
            <a:endParaRPr lang="en-GB" sz="1200" dirty="0" smtClean="0"/>
          </a:p>
          <a:p>
            <a:r>
              <a:rPr lang="en-US" sz="2800" dirty="0" smtClean="0"/>
              <a:t>Studies have shown that for M&amp;M meetings to facilitate improvement and be more than a forum for peer review, they need to be structured and systematic, directing discussions towards improving system and process </a:t>
            </a:r>
            <a:r>
              <a:rPr lang="en-US" sz="2800" dirty="0" smtClean="0"/>
              <a:t>variations</a:t>
            </a:r>
            <a:endParaRPr lang="en-GB" sz="2800" dirty="0" smtClean="0"/>
          </a:p>
          <a:p>
            <a:pPr>
              <a:buNone/>
            </a:pPr>
            <a:endParaRPr lang="en-GB" sz="2800" dirty="0" smtClean="0"/>
          </a:p>
        </p:txBody>
      </p:sp>
    </p:spTree>
    <p:extLst>
      <p:ext uri="{BB962C8B-B14F-4D97-AF65-F5344CB8AC3E}">
        <p14:creationId xmlns:p14="http://schemas.microsoft.com/office/powerpoint/2010/main" val="23458736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Common theme </a:t>
            </a:r>
            <a:r>
              <a:rPr lang="en-US" sz="3200" dirty="0" smtClean="0"/>
              <a:t>8</a:t>
            </a:r>
            <a:br>
              <a:rPr lang="en-US" sz="3200" dirty="0" smtClean="0"/>
            </a:br>
            <a:r>
              <a:rPr lang="en-US" sz="3200" dirty="0" smtClean="0"/>
              <a:t>Morbidity &amp; mortality reviews</a:t>
            </a:r>
            <a:endParaRPr lang="en-GB" sz="3200" dirty="0"/>
          </a:p>
        </p:txBody>
      </p:sp>
      <p:sp>
        <p:nvSpPr>
          <p:cNvPr id="4" name="Slide Number Placeholder 3"/>
          <p:cNvSpPr>
            <a:spLocks noGrp="1"/>
          </p:cNvSpPr>
          <p:nvPr>
            <p:ph type="sldNum" sz="quarter" idx="12"/>
          </p:nvPr>
        </p:nvSpPr>
        <p:spPr/>
        <p:txBody>
          <a:bodyPr/>
          <a:lstStyle/>
          <a:p>
            <a:pPr>
              <a:defRPr/>
            </a:pPr>
            <a:fld id="{500E05CE-67AC-4491-A687-8189BF4A7803}" type="slidenum">
              <a:rPr lang="en-US" smtClean="0"/>
              <a:pPr>
                <a:defRPr/>
              </a:pPr>
              <a:t>24</a:t>
            </a:fld>
            <a:endParaRPr lang="en-US"/>
          </a:p>
        </p:txBody>
      </p:sp>
      <p:sp>
        <p:nvSpPr>
          <p:cNvPr id="6" name="Content Placeholder 2"/>
          <p:cNvSpPr>
            <a:spLocks noGrp="1"/>
          </p:cNvSpPr>
          <p:nvPr>
            <p:ph idx="1"/>
          </p:nvPr>
        </p:nvSpPr>
        <p:spPr>
          <a:xfrm>
            <a:off x="395536" y="1268760"/>
            <a:ext cx="8280920" cy="4896544"/>
          </a:xfrm>
        </p:spPr>
        <p:txBody>
          <a:bodyPr/>
          <a:lstStyle/>
          <a:p>
            <a:pPr marL="0" indent="0">
              <a:buNone/>
            </a:pPr>
            <a:r>
              <a:rPr lang="en-US" sz="2800" b="1" dirty="0" smtClean="0"/>
              <a:t>Recommendation – </a:t>
            </a:r>
            <a:r>
              <a:rPr lang="en-US" sz="2800" b="1" i="1" dirty="0" smtClean="0"/>
              <a:t>based on 12,778 cases from 11 past reports since 2000</a:t>
            </a:r>
            <a:endParaRPr lang="en-GB" sz="2800" dirty="0" smtClean="0"/>
          </a:p>
          <a:p>
            <a:endParaRPr lang="en-GB" sz="1000" dirty="0" smtClean="0"/>
          </a:p>
          <a:p>
            <a:pPr lvl="0"/>
            <a:r>
              <a:rPr lang="en-US" sz="2800" dirty="0" smtClean="0"/>
              <a:t>Multidisciplinary morbidity and mortality review should take place for all patients who die within 30 days of elective treatment or intervention and a sample of patients who die within 30 days of emergency treatment or intervention. This is consistent with the new national Learning from Deaths policy</a:t>
            </a:r>
          </a:p>
          <a:p>
            <a:pPr lvl="0">
              <a:buNone/>
            </a:pPr>
            <a:endParaRPr lang="en-US" sz="1200" dirty="0" smtClean="0"/>
          </a:p>
          <a:p>
            <a:pPr lvl="1"/>
            <a:r>
              <a:rPr lang="en-GB" sz="2200" dirty="0" smtClean="0"/>
              <a:t>National Mortality Case Record Review (</a:t>
            </a:r>
            <a:r>
              <a:rPr lang="en-GB" sz="2200" dirty="0" err="1" smtClean="0"/>
              <a:t>NMCRR</a:t>
            </a:r>
            <a:r>
              <a:rPr lang="en-GB" sz="2200" dirty="0" smtClean="0"/>
              <a:t>) programme</a:t>
            </a:r>
            <a:endParaRPr lang="en-GB" sz="2200" dirty="0"/>
          </a:p>
        </p:txBody>
      </p:sp>
    </p:spTree>
    <p:extLst>
      <p:ext uri="{BB962C8B-B14F-4D97-AF65-F5344CB8AC3E}">
        <p14:creationId xmlns:p14="http://schemas.microsoft.com/office/powerpoint/2010/main" val="23458736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Common theme </a:t>
            </a:r>
            <a:r>
              <a:rPr lang="en-US" sz="3200" dirty="0" smtClean="0"/>
              <a:t>9</a:t>
            </a:r>
            <a:br>
              <a:rPr lang="en-US" sz="3200" dirty="0" smtClean="0"/>
            </a:br>
            <a:r>
              <a:rPr lang="en-US" sz="3200" dirty="0" smtClean="0"/>
              <a:t>Networks</a:t>
            </a:r>
            <a:endParaRPr lang="en-GB" sz="3200" dirty="0"/>
          </a:p>
        </p:txBody>
      </p:sp>
      <p:sp>
        <p:nvSpPr>
          <p:cNvPr id="4" name="Slide Number Placeholder 3"/>
          <p:cNvSpPr>
            <a:spLocks noGrp="1"/>
          </p:cNvSpPr>
          <p:nvPr>
            <p:ph type="sldNum" sz="quarter" idx="12"/>
          </p:nvPr>
        </p:nvSpPr>
        <p:spPr/>
        <p:txBody>
          <a:bodyPr/>
          <a:lstStyle/>
          <a:p>
            <a:pPr>
              <a:defRPr/>
            </a:pPr>
            <a:fld id="{500E05CE-67AC-4491-A687-8189BF4A7803}" type="slidenum">
              <a:rPr lang="en-US" smtClean="0"/>
              <a:pPr>
                <a:defRPr/>
              </a:pPr>
              <a:t>25</a:t>
            </a:fld>
            <a:endParaRPr lang="en-US"/>
          </a:p>
        </p:txBody>
      </p:sp>
      <p:sp>
        <p:nvSpPr>
          <p:cNvPr id="6" name="Content Placeholder 2"/>
          <p:cNvSpPr>
            <a:spLocks noGrp="1"/>
          </p:cNvSpPr>
          <p:nvPr>
            <p:ph idx="1"/>
          </p:nvPr>
        </p:nvSpPr>
        <p:spPr>
          <a:xfrm>
            <a:off x="395536" y="1484784"/>
            <a:ext cx="7848872" cy="4104456"/>
          </a:xfrm>
        </p:spPr>
        <p:txBody>
          <a:bodyPr/>
          <a:lstStyle/>
          <a:p>
            <a:r>
              <a:rPr lang="en-US" sz="2800" dirty="0" smtClean="0"/>
              <a:t>Many NCEPOD reports have commented on the use of networks and in particular, noting that informal networks and ad hoc/good-will cover are not robust and lead to delays in treatment or the use of alternative, more invasive treatments</a:t>
            </a:r>
            <a:endParaRPr lang="en-GB" sz="2800" dirty="0" smtClean="0"/>
          </a:p>
          <a:p>
            <a:endParaRPr lang="en-GB" sz="2800" dirty="0" smtClean="0"/>
          </a:p>
          <a:p>
            <a:pPr>
              <a:buNone/>
            </a:pPr>
            <a:endParaRPr lang="en-GB" sz="2800" dirty="0" smtClean="0"/>
          </a:p>
          <a:p>
            <a:pPr>
              <a:buNone/>
            </a:pPr>
            <a:endParaRPr lang="en-GB" sz="2800" dirty="0" smtClean="0"/>
          </a:p>
        </p:txBody>
      </p:sp>
    </p:spTree>
    <p:extLst>
      <p:ext uri="{BB962C8B-B14F-4D97-AF65-F5344CB8AC3E}">
        <p14:creationId xmlns:p14="http://schemas.microsoft.com/office/powerpoint/2010/main" val="23458736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Common theme </a:t>
            </a:r>
            <a:r>
              <a:rPr lang="en-US" sz="3200" dirty="0" smtClean="0"/>
              <a:t>9</a:t>
            </a:r>
            <a:br>
              <a:rPr lang="en-US" sz="3200" dirty="0" smtClean="0"/>
            </a:br>
            <a:r>
              <a:rPr lang="en-US" sz="3200" dirty="0" smtClean="0"/>
              <a:t>Networks</a:t>
            </a:r>
            <a:endParaRPr lang="en-GB" sz="3200" dirty="0"/>
          </a:p>
        </p:txBody>
      </p:sp>
      <p:sp>
        <p:nvSpPr>
          <p:cNvPr id="4" name="Slide Number Placeholder 3"/>
          <p:cNvSpPr>
            <a:spLocks noGrp="1"/>
          </p:cNvSpPr>
          <p:nvPr>
            <p:ph type="sldNum" sz="quarter" idx="12"/>
          </p:nvPr>
        </p:nvSpPr>
        <p:spPr/>
        <p:txBody>
          <a:bodyPr/>
          <a:lstStyle/>
          <a:p>
            <a:pPr>
              <a:defRPr/>
            </a:pPr>
            <a:fld id="{500E05CE-67AC-4491-A687-8189BF4A7803}" type="slidenum">
              <a:rPr lang="en-US" smtClean="0"/>
              <a:pPr>
                <a:defRPr/>
              </a:pPr>
              <a:t>26</a:t>
            </a:fld>
            <a:endParaRPr lang="en-US"/>
          </a:p>
        </p:txBody>
      </p:sp>
      <p:sp>
        <p:nvSpPr>
          <p:cNvPr id="6" name="Content Placeholder 2"/>
          <p:cNvSpPr>
            <a:spLocks noGrp="1"/>
          </p:cNvSpPr>
          <p:nvPr>
            <p:ph idx="1"/>
          </p:nvPr>
        </p:nvSpPr>
        <p:spPr>
          <a:xfrm>
            <a:off x="395536" y="1124744"/>
            <a:ext cx="8424936" cy="4896544"/>
          </a:xfrm>
        </p:spPr>
        <p:txBody>
          <a:bodyPr/>
          <a:lstStyle/>
          <a:p>
            <a:pPr marL="0" indent="0">
              <a:buNone/>
            </a:pPr>
            <a:r>
              <a:rPr lang="en-US" sz="2800" b="1" dirty="0" smtClean="0"/>
              <a:t>Recommendations – </a:t>
            </a:r>
            <a:r>
              <a:rPr lang="en-US" sz="2800" b="1" i="1" dirty="0" smtClean="0"/>
              <a:t>based on 3,238 cases from 5 past reports since 2000</a:t>
            </a:r>
            <a:endParaRPr lang="en-GB" sz="2800" dirty="0" smtClean="0"/>
          </a:p>
          <a:p>
            <a:endParaRPr lang="en-GB" sz="1000" dirty="0" smtClean="0"/>
          </a:p>
          <a:p>
            <a:pPr lvl="0"/>
            <a:r>
              <a:rPr lang="en-US" sz="2800" dirty="0" smtClean="0"/>
              <a:t>Formal networks between hospitals should be established so that every patient has access to specialist interventions, regardless of which hospital they present to and are initially offered care in. Ambulance teams should be made aware of the networks so that patients can be taken to the most appropriate hospital for the care they need. Informal or ad hoc/good-will networks should not be relied upon when referring patients for specialist </a:t>
            </a:r>
            <a:r>
              <a:rPr lang="en-US" sz="2800" dirty="0" smtClean="0"/>
              <a:t>review</a:t>
            </a:r>
            <a:endParaRPr lang="en-GB" sz="2800" dirty="0" smtClean="0"/>
          </a:p>
        </p:txBody>
      </p:sp>
    </p:spTree>
    <p:extLst>
      <p:ext uri="{BB962C8B-B14F-4D97-AF65-F5344CB8AC3E}">
        <p14:creationId xmlns:p14="http://schemas.microsoft.com/office/powerpoint/2010/main" val="23458736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Common theme </a:t>
            </a:r>
            <a:r>
              <a:rPr lang="en-US" sz="3200" dirty="0" smtClean="0"/>
              <a:t>9</a:t>
            </a:r>
            <a:br>
              <a:rPr lang="en-US" sz="3200" dirty="0" smtClean="0"/>
            </a:br>
            <a:r>
              <a:rPr lang="en-US" sz="3200" dirty="0" smtClean="0"/>
              <a:t>Networks</a:t>
            </a:r>
            <a:endParaRPr lang="en-GB" sz="3200" dirty="0"/>
          </a:p>
        </p:txBody>
      </p:sp>
      <p:sp>
        <p:nvSpPr>
          <p:cNvPr id="4" name="Slide Number Placeholder 3"/>
          <p:cNvSpPr>
            <a:spLocks noGrp="1"/>
          </p:cNvSpPr>
          <p:nvPr>
            <p:ph type="sldNum" sz="quarter" idx="12"/>
          </p:nvPr>
        </p:nvSpPr>
        <p:spPr/>
        <p:txBody>
          <a:bodyPr/>
          <a:lstStyle/>
          <a:p>
            <a:pPr>
              <a:defRPr/>
            </a:pPr>
            <a:fld id="{500E05CE-67AC-4491-A687-8189BF4A7803}" type="slidenum">
              <a:rPr lang="en-US" smtClean="0"/>
              <a:pPr>
                <a:defRPr/>
              </a:pPr>
              <a:t>27</a:t>
            </a:fld>
            <a:endParaRPr lang="en-US"/>
          </a:p>
        </p:txBody>
      </p:sp>
      <p:sp>
        <p:nvSpPr>
          <p:cNvPr id="6" name="Content Placeholder 2"/>
          <p:cNvSpPr>
            <a:spLocks noGrp="1"/>
          </p:cNvSpPr>
          <p:nvPr>
            <p:ph idx="1"/>
          </p:nvPr>
        </p:nvSpPr>
        <p:spPr>
          <a:xfrm>
            <a:off x="395536" y="1484784"/>
            <a:ext cx="8424936" cy="4896544"/>
          </a:xfrm>
        </p:spPr>
        <p:txBody>
          <a:bodyPr/>
          <a:lstStyle/>
          <a:p>
            <a:pPr lvl="0"/>
            <a:r>
              <a:rPr lang="en-US" sz="2800" dirty="0" smtClean="0"/>
              <a:t>Every hospital should have a policy that covers when to refer and/or transfer a patient for review at a specialist tertiary centre and should include repatriation protocols to ensure efficient bed </a:t>
            </a:r>
            <a:r>
              <a:rPr lang="en-US" sz="2800" dirty="0" err="1" smtClean="0"/>
              <a:t>utilisation</a:t>
            </a:r>
            <a:endParaRPr lang="en-GB" sz="2800" dirty="0"/>
          </a:p>
        </p:txBody>
      </p:sp>
    </p:spTree>
    <p:extLst>
      <p:ext uri="{BB962C8B-B14F-4D97-AF65-F5344CB8AC3E}">
        <p14:creationId xmlns:p14="http://schemas.microsoft.com/office/powerpoint/2010/main" val="23458736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Common theme </a:t>
            </a:r>
            <a:r>
              <a:rPr lang="en-US" sz="3200" dirty="0" smtClean="0"/>
              <a:t>10</a:t>
            </a:r>
            <a:br>
              <a:rPr lang="en-US" sz="3200" dirty="0" smtClean="0"/>
            </a:br>
            <a:r>
              <a:rPr lang="en-US" sz="3200" dirty="0" smtClean="0"/>
              <a:t>Policies, protocols, proformas, guidelines &amp; SOPs</a:t>
            </a:r>
            <a:endParaRPr lang="en-GB" sz="3200" dirty="0"/>
          </a:p>
        </p:txBody>
      </p:sp>
      <p:sp>
        <p:nvSpPr>
          <p:cNvPr id="4" name="Slide Number Placeholder 3"/>
          <p:cNvSpPr>
            <a:spLocks noGrp="1"/>
          </p:cNvSpPr>
          <p:nvPr>
            <p:ph type="sldNum" sz="quarter" idx="12"/>
          </p:nvPr>
        </p:nvSpPr>
        <p:spPr/>
        <p:txBody>
          <a:bodyPr/>
          <a:lstStyle/>
          <a:p>
            <a:pPr>
              <a:defRPr/>
            </a:pPr>
            <a:fld id="{500E05CE-67AC-4491-A687-8189BF4A7803}" type="slidenum">
              <a:rPr lang="en-US" smtClean="0"/>
              <a:pPr>
                <a:defRPr/>
              </a:pPr>
              <a:t>28</a:t>
            </a:fld>
            <a:endParaRPr lang="en-US"/>
          </a:p>
        </p:txBody>
      </p:sp>
      <p:sp>
        <p:nvSpPr>
          <p:cNvPr id="6" name="Content Placeholder 2"/>
          <p:cNvSpPr>
            <a:spLocks noGrp="1"/>
          </p:cNvSpPr>
          <p:nvPr>
            <p:ph idx="1"/>
          </p:nvPr>
        </p:nvSpPr>
        <p:spPr>
          <a:xfrm>
            <a:off x="395536" y="1484784"/>
            <a:ext cx="7848872" cy="4104456"/>
          </a:xfrm>
        </p:spPr>
        <p:txBody>
          <a:bodyPr/>
          <a:lstStyle/>
          <a:p>
            <a:r>
              <a:rPr lang="en-US" sz="2800" dirty="0" smtClean="0"/>
              <a:t>Review of case notes frequently highlights that either </a:t>
            </a:r>
          </a:p>
          <a:p>
            <a:pPr marL="914400" lvl="1" indent="-514350">
              <a:buFont typeface="+mj-lt"/>
              <a:buAutoNum type="arabicPeriod"/>
            </a:pPr>
            <a:r>
              <a:rPr lang="en-US" sz="2400" dirty="0" smtClean="0"/>
              <a:t>They do not exist</a:t>
            </a:r>
          </a:p>
          <a:p>
            <a:pPr marL="914400" lvl="1" indent="-514350">
              <a:buFont typeface="+mj-lt"/>
              <a:buAutoNum type="arabicPeriod"/>
            </a:pPr>
            <a:endParaRPr lang="en-US" sz="1000" dirty="0" smtClean="0"/>
          </a:p>
          <a:p>
            <a:pPr marL="914400" lvl="1" indent="-514350">
              <a:buFont typeface="+mj-lt"/>
              <a:buAutoNum type="arabicPeriod"/>
            </a:pPr>
            <a:r>
              <a:rPr lang="en-US" sz="2400" dirty="0" smtClean="0"/>
              <a:t>Clinicians believe they exist (even though they don’t) and are working to what they think they are </a:t>
            </a:r>
          </a:p>
          <a:p>
            <a:pPr marL="914400" lvl="1" indent="-514350">
              <a:buFont typeface="+mj-lt"/>
              <a:buAutoNum type="arabicPeriod"/>
            </a:pPr>
            <a:endParaRPr lang="en-US" sz="1000" dirty="0" smtClean="0"/>
          </a:p>
          <a:p>
            <a:pPr marL="914400" lvl="1" indent="-514350">
              <a:buFont typeface="+mj-lt"/>
              <a:buAutoNum type="arabicPeriod"/>
            </a:pPr>
            <a:r>
              <a:rPr lang="en-US" sz="2400" dirty="0" smtClean="0"/>
              <a:t>Clinicians know they exist but are not following them</a:t>
            </a:r>
            <a:endParaRPr lang="en-GB" sz="2400" dirty="0" smtClean="0"/>
          </a:p>
        </p:txBody>
      </p:sp>
    </p:spTree>
    <p:extLst>
      <p:ext uri="{BB962C8B-B14F-4D97-AF65-F5344CB8AC3E}">
        <p14:creationId xmlns:p14="http://schemas.microsoft.com/office/powerpoint/2010/main" val="23458736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Common theme </a:t>
            </a:r>
            <a:r>
              <a:rPr lang="en-US" sz="3200" dirty="0" smtClean="0"/>
              <a:t>10</a:t>
            </a:r>
            <a:br>
              <a:rPr lang="en-US" sz="3200" dirty="0" smtClean="0"/>
            </a:br>
            <a:r>
              <a:rPr lang="en-US" sz="3200" dirty="0" smtClean="0"/>
              <a:t>Policies, protocols, proformas, guidelines &amp; SOPs</a:t>
            </a:r>
            <a:endParaRPr lang="en-GB" sz="3200" dirty="0"/>
          </a:p>
        </p:txBody>
      </p:sp>
      <p:sp>
        <p:nvSpPr>
          <p:cNvPr id="4" name="Slide Number Placeholder 3"/>
          <p:cNvSpPr>
            <a:spLocks noGrp="1"/>
          </p:cNvSpPr>
          <p:nvPr>
            <p:ph type="sldNum" sz="quarter" idx="12"/>
          </p:nvPr>
        </p:nvSpPr>
        <p:spPr/>
        <p:txBody>
          <a:bodyPr/>
          <a:lstStyle/>
          <a:p>
            <a:pPr>
              <a:defRPr/>
            </a:pPr>
            <a:fld id="{500E05CE-67AC-4491-A687-8189BF4A7803}" type="slidenum">
              <a:rPr lang="en-US" smtClean="0"/>
              <a:pPr>
                <a:defRPr/>
              </a:pPr>
              <a:t>29</a:t>
            </a:fld>
            <a:endParaRPr lang="en-US"/>
          </a:p>
        </p:txBody>
      </p:sp>
      <p:sp>
        <p:nvSpPr>
          <p:cNvPr id="6" name="Content Placeholder 2"/>
          <p:cNvSpPr>
            <a:spLocks noGrp="1"/>
          </p:cNvSpPr>
          <p:nvPr>
            <p:ph idx="1"/>
          </p:nvPr>
        </p:nvSpPr>
        <p:spPr>
          <a:xfrm>
            <a:off x="395536" y="1268760"/>
            <a:ext cx="8280920" cy="4896544"/>
          </a:xfrm>
        </p:spPr>
        <p:txBody>
          <a:bodyPr/>
          <a:lstStyle/>
          <a:p>
            <a:pPr marL="0" indent="0">
              <a:buNone/>
            </a:pPr>
            <a:r>
              <a:rPr lang="en-US" sz="2800" b="1" dirty="0" smtClean="0"/>
              <a:t>Recommendation – </a:t>
            </a:r>
            <a:r>
              <a:rPr lang="en-US" sz="2800" b="1" i="1" dirty="0" smtClean="0"/>
              <a:t>based on 13,022 cases from 14 past reports since 2000</a:t>
            </a:r>
            <a:endParaRPr lang="en-GB" sz="2800" dirty="0" smtClean="0"/>
          </a:p>
          <a:p>
            <a:endParaRPr lang="en-GB" sz="1000" dirty="0" smtClean="0"/>
          </a:p>
          <a:p>
            <a:pPr lvl="0"/>
            <a:r>
              <a:rPr lang="en-US" sz="2800" dirty="0" smtClean="0"/>
              <a:t>Trust/Health Board should have evidence-based policies, protocols and guidelines for the organisation and delivery of safe care for patients in all areas of </a:t>
            </a:r>
            <a:r>
              <a:rPr lang="en-US" sz="2800" dirty="0" smtClean="0"/>
              <a:t>healthcare</a:t>
            </a:r>
            <a:r>
              <a:rPr lang="en-US" sz="2800" dirty="0"/>
              <a:t> </a:t>
            </a:r>
            <a:r>
              <a:rPr lang="en-US" sz="2800" dirty="0" smtClean="0"/>
              <a:t>and they should be:</a:t>
            </a:r>
            <a:r>
              <a:rPr lang="en-US" sz="2400" dirty="0" smtClean="0"/>
              <a:t> </a:t>
            </a:r>
            <a:endParaRPr lang="en-GB" sz="2400" dirty="0" smtClean="0"/>
          </a:p>
          <a:p>
            <a:pPr lvl="1"/>
            <a:r>
              <a:rPr lang="en-US" sz="2400" dirty="0" smtClean="0"/>
              <a:t>Kept </a:t>
            </a:r>
            <a:r>
              <a:rPr lang="en-US" sz="2400" dirty="0" smtClean="0"/>
              <a:t>up to date </a:t>
            </a:r>
            <a:endParaRPr lang="en-GB" sz="2400" dirty="0" smtClean="0"/>
          </a:p>
          <a:p>
            <a:pPr lvl="1"/>
            <a:r>
              <a:rPr lang="en-US" sz="2400" dirty="0" smtClean="0"/>
              <a:t>Be </a:t>
            </a:r>
            <a:r>
              <a:rPr lang="en-US" sz="2400" dirty="0" smtClean="0"/>
              <a:t>accessible to all staff</a:t>
            </a:r>
            <a:endParaRPr lang="en-GB" sz="2400" dirty="0" smtClean="0"/>
          </a:p>
          <a:p>
            <a:pPr lvl="1"/>
            <a:r>
              <a:rPr lang="en-US" sz="2400" dirty="0" smtClean="0"/>
              <a:t>Audited </a:t>
            </a:r>
            <a:r>
              <a:rPr lang="en-US" sz="2400" dirty="0" smtClean="0"/>
              <a:t>regularly</a:t>
            </a:r>
            <a:endParaRPr lang="en-GB" sz="2400" dirty="0" smtClean="0"/>
          </a:p>
          <a:p>
            <a:pPr lvl="1"/>
            <a:r>
              <a:rPr lang="en-US" sz="2400" dirty="0" smtClean="0"/>
              <a:t>Augmented </a:t>
            </a:r>
            <a:r>
              <a:rPr lang="en-US" sz="2400" dirty="0" smtClean="0"/>
              <a:t>with staff training in their use</a:t>
            </a:r>
            <a:endParaRPr lang="en-GB" sz="2400" dirty="0"/>
          </a:p>
        </p:txBody>
      </p:sp>
    </p:spTree>
    <p:extLst>
      <p:ext uri="{BB962C8B-B14F-4D97-AF65-F5344CB8AC3E}">
        <p14:creationId xmlns:p14="http://schemas.microsoft.com/office/powerpoint/2010/main" val="23458736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Common theme 1</a:t>
            </a:r>
            <a:br>
              <a:rPr lang="en-GB" sz="3200" dirty="0" smtClean="0"/>
            </a:br>
            <a:r>
              <a:rPr lang="en-GB" sz="3200" dirty="0" smtClean="0"/>
              <a:t>Consultant review</a:t>
            </a:r>
            <a:endParaRPr lang="en-GB" sz="3200" dirty="0"/>
          </a:p>
        </p:txBody>
      </p:sp>
      <p:sp>
        <p:nvSpPr>
          <p:cNvPr id="3" name="Content Placeholder 2"/>
          <p:cNvSpPr>
            <a:spLocks noGrp="1"/>
          </p:cNvSpPr>
          <p:nvPr>
            <p:ph idx="1"/>
          </p:nvPr>
        </p:nvSpPr>
        <p:spPr>
          <a:xfrm>
            <a:off x="467544" y="1340768"/>
            <a:ext cx="8244916" cy="4104456"/>
          </a:xfrm>
        </p:spPr>
        <p:txBody>
          <a:bodyPr/>
          <a:lstStyle/>
          <a:p>
            <a:r>
              <a:rPr lang="en-US" sz="2800" dirty="0" smtClean="0"/>
              <a:t>There are two issues to consider when referring to consultant review:</a:t>
            </a:r>
          </a:p>
          <a:p>
            <a:pPr marL="914400" lvl="1" indent="-457200">
              <a:buFont typeface="+mj-lt"/>
              <a:buAutoNum type="arabicPeriod"/>
            </a:pPr>
            <a:r>
              <a:rPr lang="en-US" sz="2400" dirty="0" smtClean="0"/>
              <a:t>for </a:t>
            </a:r>
            <a:r>
              <a:rPr lang="en-US" sz="2400" dirty="0" smtClean="0"/>
              <a:t>acute admissions where the time between arrival and first consultant review is important</a:t>
            </a:r>
          </a:p>
          <a:p>
            <a:pPr marL="1314450" lvl="2" indent="-457200"/>
            <a:r>
              <a:rPr lang="en-US" dirty="0" smtClean="0"/>
              <a:t>24 hours – 12 hours - 14 hours</a:t>
            </a:r>
          </a:p>
          <a:p>
            <a:pPr marL="914400" lvl="1" indent="-457200">
              <a:buFont typeface="+mj-lt"/>
              <a:buAutoNum type="arabicPeriod"/>
            </a:pPr>
            <a:r>
              <a:rPr lang="en-US" sz="2400" dirty="0" smtClean="0"/>
              <a:t>for </a:t>
            </a:r>
            <a:r>
              <a:rPr lang="en-US" sz="2400" dirty="0" smtClean="0"/>
              <a:t>patients already admitted who require specialist review to meet the needs of their </a:t>
            </a:r>
            <a:r>
              <a:rPr lang="en-US" sz="2400" dirty="0" smtClean="0"/>
              <a:t>condition</a:t>
            </a:r>
          </a:p>
          <a:p>
            <a:pPr marL="914400" lvl="1" indent="-457200">
              <a:buFont typeface="+mj-lt"/>
              <a:buAutoNum type="arabicPeriod"/>
            </a:pPr>
            <a:endParaRPr lang="en-GB" sz="1000" dirty="0" smtClean="0"/>
          </a:p>
          <a:p>
            <a:r>
              <a:rPr lang="en-US" sz="2800" dirty="0"/>
              <a:t>Consultants must ensure that lines of communication are open between them and their junior staff, particularly when the junior staff are seeing patients without them</a:t>
            </a:r>
            <a:endParaRPr lang="en-GB" sz="2800" dirty="0"/>
          </a:p>
          <a:p>
            <a:pPr>
              <a:buNone/>
            </a:pPr>
            <a:endParaRPr lang="en-GB" sz="2800" dirty="0" smtClean="0"/>
          </a:p>
          <a:p>
            <a:pPr>
              <a:buNone/>
            </a:pPr>
            <a:endParaRPr lang="en-GB" sz="2800" dirty="0" smtClean="0"/>
          </a:p>
        </p:txBody>
      </p:sp>
      <p:sp>
        <p:nvSpPr>
          <p:cNvPr id="4" name="Slide Number Placeholder 3"/>
          <p:cNvSpPr>
            <a:spLocks noGrp="1"/>
          </p:cNvSpPr>
          <p:nvPr>
            <p:ph type="sldNum" sz="quarter" idx="12"/>
          </p:nvPr>
        </p:nvSpPr>
        <p:spPr/>
        <p:txBody>
          <a:bodyPr/>
          <a:lstStyle/>
          <a:p>
            <a:pPr>
              <a:defRPr/>
            </a:pPr>
            <a:fld id="{500E05CE-67AC-4491-A687-8189BF4A7803}" type="slidenum">
              <a:rPr lang="en-US" smtClean="0"/>
              <a:pPr>
                <a:defRPr/>
              </a:pPr>
              <a:t>3</a:t>
            </a:fld>
            <a:endParaRPr lang="en-US"/>
          </a:p>
        </p:txBody>
      </p:sp>
    </p:spTree>
    <p:extLst>
      <p:ext uri="{BB962C8B-B14F-4D97-AF65-F5344CB8AC3E}">
        <p14:creationId xmlns:p14="http://schemas.microsoft.com/office/powerpoint/2010/main" val="23458736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Common theme </a:t>
            </a:r>
            <a:r>
              <a:rPr lang="en-US" sz="3200" dirty="0" smtClean="0"/>
              <a:t>11 </a:t>
            </a:r>
            <a:br>
              <a:rPr lang="en-US" sz="3200" dirty="0" smtClean="0"/>
            </a:br>
            <a:r>
              <a:rPr lang="en-US" sz="3200" dirty="0" smtClean="0"/>
              <a:t>Common clinical conditions</a:t>
            </a:r>
            <a:endParaRPr lang="en-GB" sz="3200" dirty="0"/>
          </a:p>
        </p:txBody>
      </p:sp>
      <p:sp>
        <p:nvSpPr>
          <p:cNvPr id="4" name="Slide Number Placeholder 3"/>
          <p:cNvSpPr>
            <a:spLocks noGrp="1"/>
          </p:cNvSpPr>
          <p:nvPr>
            <p:ph type="sldNum" sz="quarter" idx="12"/>
          </p:nvPr>
        </p:nvSpPr>
        <p:spPr/>
        <p:txBody>
          <a:bodyPr/>
          <a:lstStyle/>
          <a:p>
            <a:pPr>
              <a:defRPr/>
            </a:pPr>
            <a:fld id="{500E05CE-67AC-4491-A687-8189BF4A7803}" type="slidenum">
              <a:rPr lang="en-US" smtClean="0"/>
              <a:pPr>
                <a:defRPr/>
              </a:pPr>
              <a:t>30</a:t>
            </a:fld>
            <a:endParaRPr lang="en-US"/>
          </a:p>
        </p:txBody>
      </p:sp>
      <p:sp>
        <p:nvSpPr>
          <p:cNvPr id="6" name="Content Placeholder 2"/>
          <p:cNvSpPr>
            <a:spLocks noGrp="1"/>
          </p:cNvSpPr>
          <p:nvPr>
            <p:ph idx="1"/>
          </p:nvPr>
        </p:nvSpPr>
        <p:spPr>
          <a:xfrm>
            <a:off x="405880" y="1196752"/>
            <a:ext cx="8280920" cy="4104456"/>
          </a:xfrm>
        </p:spPr>
        <p:txBody>
          <a:bodyPr/>
          <a:lstStyle/>
          <a:p>
            <a:pPr marL="0" indent="0">
              <a:buNone/>
            </a:pPr>
            <a:r>
              <a:rPr lang="en-US" sz="2800" b="1" dirty="0" smtClean="0"/>
              <a:t>Recommendation – </a:t>
            </a:r>
            <a:r>
              <a:rPr lang="en-US" sz="2800" b="1" i="1" dirty="0" smtClean="0"/>
              <a:t>based on 2,899 cases from 5 past reports</a:t>
            </a:r>
            <a:endParaRPr lang="en-GB" sz="2800" b="1" dirty="0" smtClean="0"/>
          </a:p>
          <a:p>
            <a:pPr>
              <a:buNone/>
            </a:pPr>
            <a:endParaRPr lang="en-GB" sz="1000" dirty="0" smtClean="0"/>
          </a:p>
          <a:p>
            <a:pPr lvl="0"/>
            <a:r>
              <a:rPr lang="en-US" sz="2800" dirty="0" smtClean="0"/>
              <a:t>All patients admitted to hospital are at risk of developing other conditions due to their underlying condition, comorbidities or treatment – the following conditions know no boundaries and should be considered in all patients:</a:t>
            </a:r>
            <a:endParaRPr lang="en-GB" sz="2800" dirty="0" smtClean="0"/>
          </a:p>
          <a:p>
            <a:pPr lvl="1"/>
            <a:r>
              <a:rPr lang="en-US" sz="2400" dirty="0" smtClean="0"/>
              <a:t>Acute kidney injury</a:t>
            </a:r>
            <a:endParaRPr lang="en-GB" sz="2400" dirty="0" smtClean="0"/>
          </a:p>
          <a:p>
            <a:pPr lvl="1"/>
            <a:r>
              <a:rPr lang="en-US" sz="2400" dirty="0" smtClean="0"/>
              <a:t>Sepsis</a:t>
            </a:r>
            <a:endParaRPr lang="en-GB" sz="2400" dirty="0" smtClean="0"/>
          </a:p>
          <a:p>
            <a:pPr lvl="1"/>
            <a:r>
              <a:rPr lang="en-US" sz="2400" dirty="0" smtClean="0"/>
              <a:t>Deterioration</a:t>
            </a:r>
            <a:endParaRPr lang="en-GB" sz="2400" dirty="0" smtClean="0"/>
          </a:p>
          <a:p>
            <a:pPr lvl="1"/>
            <a:r>
              <a:rPr lang="en-US" sz="2400" dirty="0" smtClean="0"/>
              <a:t>Mental health</a:t>
            </a:r>
            <a:endParaRPr lang="en-GB" sz="2400" dirty="0" smtClean="0"/>
          </a:p>
          <a:p>
            <a:pPr>
              <a:buNone/>
            </a:pPr>
            <a:endParaRPr lang="en-GB" sz="2800" dirty="0" smtClean="0"/>
          </a:p>
          <a:p>
            <a:pPr>
              <a:buNone/>
            </a:pPr>
            <a:endParaRPr lang="en-GB" sz="2800" dirty="0" smtClean="0"/>
          </a:p>
        </p:txBody>
      </p:sp>
    </p:spTree>
    <p:extLst>
      <p:ext uri="{BB962C8B-B14F-4D97-AF65-F5344CB8AC3E}">
        <p14:creationId xmlns:p14="http://schemas.microsoft.com/office/powerpoint/2010/main" val="23458736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48064" y="2132856"/>
            <a:ext cx="3816424" cy="2448272"/>
          </a:xfrm>
        </p:spPr>
        <p:txBody>
          <a:bodyPr/>
          <a:lstStyle/>
          <a:p>
            <a:r>
              <a:rPr lang="en-GB" dirty="0" smtClean="0">
                <a:solidFill>
                  <a:srgbClr val="002060"/>
                </a:solidFill>
              </a:rPr>
              <a:t>Thank you</a:t>
            </a:r>
          </a:p>
          <a:p>
            <a:endParaRPr lang="en-GB" sz="1200" dirty="0" smtClean="0">
              <a:solidFill>
                <a:srgbClr val="002060"/>
              </a:solidFill>
            </a:endParaRPr>
          </a:p>
          <a:p>
            <a:r>
              <a:rPr lang="en-GB" dirty="0" smtClean="0">
                <a:solidFill>
                  <a:srgbClr val="002060"/>
                </a:solidFill>
                <a:hlinkClick r:id="rId4"/>
              </a:rPr>
              <a:t>www.ncepod.org.uk/CommonThemes.pdf</a:t>
            </a:r>
            <a:endParaRPr lang="en-GB" dirty="0" smtClean="0">
              <a:solidFill>
                <a:srgbClr val="002060"/>
              </a:solidFill>
            </a:endParaRPr>
          </a:p>
          <a:p>
            <a:endParaRPr lang="en-GB" sz="2800" dirty="0" smtClean="0">
              <a:solidFill>
                <a:srgbClr val="002060"/>
              </a:solidFill>
            </a:endParaRPr>
          </a:p>
          <a:p>
            <a:endParaRPr lang="en-GB" sz="2800" dirty="0">
              <a:solidFill>
                <a:srgbClr val="002060"/>
              </a:solidFill>
            </a:endParaRPr>
          </a:p>
        </p:txBody>
      </p:sp>
      <p:graphicFrame>
        <p:nvGraphicFramePr>
          <p:cNvPr id="1026" name="Object 2"/>
          <p:cNvGraphicFramePr>
            <a:graphicFrameLocks noChangeAspect="1"/>
          </p:cNvGraphicFramePr>
          <p:nvPr/>
        </p:nvGraphicFramePr>
        <p:xfrm>
          <a:off x="0" y="0"/>
          <a:ext cx="4846140" cy="6858000"/>
        </p:xfrm>
        <a:graphic>
          <a:graphicData uri="http://schemas.openxmlformats.org/presentationml/2006/ole">
            <mc:AlternateContent xmlns:mc="http://schemas.openxmlformats.org/markup-compatibility/2006">
              <mc:Choice xmlns:v="urn:schemas-microsoft-com:vml" Requires="v">
                <p:oleObj spid="_x0000_s2052" name="Acrobat Document" r:id="rId5" imgW="5667121" imgH="8019769" progId="AcroExch.Document.7">
                  <p:embed/>
                </p:oleObj>
              </mc:Choice>
              <mc:Fallback>
                <p:oleObj name="Acrobat Document" r:id="rId5" imgW="5667121" imgH="8019769" progId="AcroExch.Document.7">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84614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Common theme 1</a:t>
            </a:r>
            <a:br>
              <a:rPr lang="en-GB" sz="3200" dirty="0" smtClean="0"/>
            </a:br>
            <a:r>
              <a:rPr lang="en-GB" sz="3200" dirty="0" smtClean="0"/>
              <a:t>Consultant review</a:t>
            </a:r>
            <a:endParaRPr lang="en-GB" sz="3200" dirty="0"/>
          </a:p>
        </p:txBody>
      </p:sp>
      <p:sp>
        <p:nvSpPr>
          <p:cNvPr id="4" name="Slide Number Placeholder 3"/>
          <p:cNvSpPr>
            <a:spLocks noGrp="1"/>
          </p:cNvSpPr>
          <p:nvPr>
            <p:ph type="sldNum" sz="quarter" idx="12"/>
          </p:nvPr>
        </p:nvSpPr>
        <p:spPr/>
        <p:txBody>
          <a:bodyPr/>
          <a:lstStyle/>
          <a:p>
            <a:pPr>
              <a:defRPr/>
            </a:pPr>
            <a:fld id="{500E05CE-67AC-4491-A687-8189BF4A7803}" type="slidenum">
              <a:rPr lang="en-US" smtClean="0"/>
              <a:pPr>
                <a:defRPr/>
              </a:pPr>
              <a:t>4</a:t>
            </a:fld>
            <a:endParaRPr lang="en-US"/>
          </a:p>
        </p:txBody>
      </p:sp>
      <p:sp>
        <p:nvSpPr>
          <p:cNvPr id="6" name="Content Placeholder 2"/>
          <p:cNvSpPr>
            <a:spLocks noGrp="1"/>
          </p:cNvSpPr>
          <p:nvPr>
            <p:ph idx="1"/>
          </p:nvPr>
        </p:nvSpPr>
        <p:spPr>
          <a:xfrm>
            <a:off x="395536" y="1268760"/>
            <a:ext cx="8280920" cy="4896544"/>
          </a:xfrm>
        </p:spPr>
        <p:txBody>
          <a:bodyPr/>
          <a:lstStyle/>
          <a:p>
            <a:pPr marL="0" indent="0">
              <a:buNone/>
            </a:pPr>
            <a:r>
              <a:rPr lang="en-US" sz="2400" b="1" dirty="0" smtClean="0"/>
              <a:t>Recommendations - </a:t>
            </a:r>
            <a:r>
              <a:rPr lang="en-US" sz="2400" b="1" i="1" dirty="0" smtClean="0"/>
              <a:t>based on 11,931 cases from 14 past reports since 2000</a:t>
            </a:r>
          </a:p>
          <a:p>
            <a:endParaRPr lang="en-GB" sz="1000" dirty="0" smtClean="0"/>
          </a:p>
          <a:p>
            <a:pPr lvl="0"/>
            <a:r>
              <a:rPr lang="en-US" sz="2800" dirty="0" smtClean="0"/>
              <a:t>Patients admitted as an emergency should receive a specialty relevant consultant review as soon as possible and at the latest within 14 hours after admission to hospital</a:t>
            </a:r>
          </a:p>
          <a:p>
            <a:pPr lvl="0"/>
            <a:endParaRPr lang="en-GB" sz="1000" dirty="0" smtClean="0"/>
          </a:p>
          <a:p>
            <a:pPr lvl="0"/>
            <a:r>
              <a:rPr lang="en-US" sz="2800" dirty="0" smtClean="0"/>
              <a:t>Inpatients should be reviewed by specialty relevant consultants as frequently as required to plan and manage their clinical need</a:t>
            </a:r>
          </a:p>
          <a:p>
            <a:pPr lvl="0"/>
            <a:endParaRPr lang="en-GB" sz="1000" dirty="0" smtClean="0"/>
          </a:p>
        </p:txBody>
      </p:sp>
    </p:spTree>
    <p:extLst>
      <p:ext uri="{BB962C8B-B14F-4D97-AF65-F5344CB8AC3E}">
        <p14:creationId xmlns:p14="http://schemas.microsoft.com/office/powerpoint/2010/main" val="23458736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Common theme </a:t>
            </a:r>
            <a:r>
              <a:rPr lang="en-US" sz="3200" dirty="0" smtClean="0"/>
              <a:t>2</a:t>
            </a:r>
            <a:br>
              <a:rPr lang="en-US" sz="3200" dirty="0" smtClean="0"/>
            </a:br>
            <a:r>
              <a:rPr lang="en-US" sz="3200" dirty="0" smtClean="0"/>
              <a:t>Multidisciplinary review</a:t>
            </a:r>
            <a:endParaRPr lang="en-GB" sz="3200" dirty="0"/>
          </a:p>
        </p:txBody>
      </p:sp>
      <p:sp>
        <p:nvSpPr>
          <p:cNvPr id="4" name="Slide Number Placeholder 3"/>
          <p:cNvSpPr>
            <a:spLocks noGrp="1"/>
          </p:cNvSpPr>
          <p:nvPr>
            <p:ph type="sldNum" sz="quarter" idx="12"/>
          </p:nvPr>
        </p:nvSpPr>
        <p:spPr/>
        <p:txBody>
          <a:bodyPr/>
          <a:lstStyle/>
          <a:p>
            <a:pPr>
              <a:defRPr/>
            </a:pPr>
            <a:fld id="{500E05CE-67AC-4491-A687-8189BF4A7803}" type="slidenum">
              <a:rPr lang="en-US" smtClean="0"/>
              <a:pPr>
                <a:defRPr/>
              </a:pPr>
              <a:t>5</a:t>
            </a:fld>
            <a:endParaRPr lang="en-US"/>
          </a:p>
        </p:txBody>
      </p:sp>
      <p:sp>
        <p:nvSpPr>
          <p:cNvPr id="6" name="Content Placeholder 2"/>
          <p:cNvSpPr txBox="1">
            <a:spLocks/>
          </p:cNvSpPr>
          <p:nvPr/>
        </p:nvSpPr>
        <p:spPr bwMode="auto">
          <a:xfrm>
            <a:off x="395536" y="1484784"/>
            <a:ext cx="7848872" cy="41044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46088" indent="-446088">
              <a:buFont typeface="Arial" pitchFamily="34" charset="0"/>
              <a:buChar char="•"/>
            </a:pPr>
            <a:r>
              <a:rPr lang="en-US" sz="2800" dirty="0" smtClean="0"/>
              <a:t>Patient </a:t>
            </a:r>
            <a:r>
              <a:rPr lang="en-US" sz="2800" dirty="0"/>
              <a:t>pathway has become the focus of many </a:t>
            </a:r>
            <a:r>
              <a:rPr lang="en-US" sz="2800" dirty="0" smtClean="0"/>
              <a:t>reports</a:t>
            </a:r>
          </a:p>
          <a:p>
            <a:pPr marL="446088" indent="-446088">
              <a:buFont typeface="Arial" pitchFamily="34" charset="0"/>
              <a:buChar char="•"/>
            </a:pPr>
            <a:endParaRPr lang="en-US" sz="1000" dirty="0" smtClean="0"/>
          </a:p>
          <a:p>
            <a:pPr marL="446088" indent="-446088">
              <a:buFont typeface="Arial" pitchFamily="34" charset="0"/>
              <a:buChar char="•"/>
            </a:pPr>
            <a:r>
              <a:rPr lang="en-US" sz="2800" dirty="0" smtClean="0"/>
              <a:t>As </a:t>
            </a:r>
            <a:r>
              <a:rPr lang="en-US" sz="2800" dirty="0"/>
              <a:t>the demographics of the patient population have shown a natural tendency towards older age, reflecting the general population, the prevalence of co-morbid conditions has also </a:t>
            </a:r>
            <a:r>
              <a:rPr lang="en-US" sz="2800" dirty="0" smtClean="0"/>
              <a:t>increased</a:t>
            </a:r>
            <a:r>
              <a:rPr lang="en-US" sz="2800" dirty="0"/>
              <a:t>. This has impacted on the skills of the </a:t>
            </a:r>
            <a:r>
              <a:rPr lang="en-US" sz="2800" dirty="0" smtClean="0"/>
              <a:t>teams needed to treat </a:t>
            </a:r>
            <a:r>
              <a:rPr lang="en-US" sz="2800" dirty="0"/>
              <a:t>the </a:t>
            </a:r>
            <a:r>
              <a:rPr lang="en-US" sz="2800" dirty="0" smtClean="0"/>
              <a:t>patient</a:t>
            </a:r>
          </a:p>
          <a:p>
            <a:pPr marL="446088" indent="-446088">
              <a:buFont typeface="Arial" pitchFamily="34" charset="0"/>
              <a:buChar char="•"/>
            </a:pPr>
            <a:endParaRPr lang="en-US" sz="1000" dirty="0" smtClean="0"/>
          </a:p>
          <a:p>
            <a:pPr marL="446088" indent="-446088">
              <a:buFont typeface="Arial" pitchFamily="34" charset="0"/>
              <a:buChar char="•"/>
            </a:pPr>
            <a:r>
              <a:rPr lang="en-US" sz="2800" dirty="0" smtClean="0"/>
              <a:t>The need for multidisciplinary </a:t>
            </a:r>
            <a:r>
              <a:rPr lang="en-US" sz="2800" dirty="0"/>
              <a:t>input is </a:t>
            </a:r>
            <a:r>
              <a:rPr lang="en-US" sz="2800" dirty="0" smtClean="0"/>
              <a:t>increasing</a:t>
            </a:r>
            <a:endParaRPr kumimoji="0" lang="en-GB" sz="2800" b="0" i="0" u="none" strike="noStrike" kern="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3458736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Common theme </a:t>
            </a:r>
            <a:r>
              <a:rPr lang="en-US" sz="3200" dirty="0" smtClean="0"/>
              <a:t>2</a:t>
            </a:r>
            <a:br>
              <a:rPr lang="en-US" sz="3200" dirty="0" smtClean="0"/>
            </a:br>
            <a:r>
              <a:rPr lang="en-US" sz="3200" dirty="0" smtClean="0"/>
              <a:t>Multidisciplinary review</a:t>
            </a:r>
            <a:endParaRPr lang="en-GB" sz="3200" dirty="0"/>
          </a:p>
        </p:txBody>
      </p:sp>
      <p:sp>
        <p:nvSpPr>
          <p:cNvPr id="3" name="Content Placeholder 2"/>
          <p:cNvSpPr>
            <a:spLocks noGrp="1"/>
          </p:cNvSpPr>
          <p:nvPr>
            <p:ph idx="1"/>
          </p:nvPr>
        </p:nvSpPr>
        <p:spPr>
          <a:xfrm>
            <a:off x="395536" y="1268760"/>
            <a:ext cx="8280920" cy="4896544"/>
          </a:xfrm>
        </p:spPr>
        <p:txBody>
          <a:bodyPr/>
          <a:lstStyle/>
          <a:p>
            <a:pPr marL="0" indent="0">
              <a:buNone/>
            </a:pPr>
            <a:r>
              <a:rPr lang="en-US" sz="2800" b="1" dirty="0" smtClean="0"/>
              <a:t>Recommendation – </a:t>
            </a:r>
            <a:r>
              <a:rPr lang="en-US" sz="2800" b="1" i="1" dirty="0" smtClean="0"/>
              <a:t>based on 8,761 cases from 13 past reports since 2000</a:t>
            </a:r>
            <a:endParaRPr lang="en-GB" sz="2800" dirty="0" smtClean="0"/>
          </a:p>
          <a:p>
            <a:pPr>
              <a:buNone/>
            </a:pPr>
            <a:endParaRPr lang="en-GB" sz="1000" dirty="0" smtClean="0"/>
          </a:p>
          <a:p>
            <a:pPr lvl="0"/>
            <a:r>
              <a:rPr lang="en-US" sz="2800" dirty="0" smtClean="0"/>
              <a:t>Patients should receive relevant care from multidisciplinary and multispecialty healthcare teams to treat their condition as well as any underlying co-morbidities</a:t>
            </a:r>
            <a:endParaRPr lang="en-GB" sz="2800" dirty="0"/>
          </a:p>
        </p:txBody>
      </p:sp>
      <p:sp>
        <p:nvSpPr>
          <p:cNvPr id="4" name="Slide Number Placeholder 3"/>
          <p:cNvSpPr>
            <a:spLocks noGrp="1"/>
          </p:cNvSpPr>
          <p:nvPr>
            <p:ph type="sldNum" sz="quarter" idx="12"/>
          </p:nvPr>
        </p:nvSpPr>
        <p:spPr/>
        <p:txBody>
          <a:bodyPr/>
          <a:lstStyle/>
          <a:p>
            <a:pPr>
              <a:defRPr/>
            </a:pPr>
            <a:fld id="{500E05CE-67AC-4491-A687-8189BF4A7803}" type="slidenum">
              <a:rPr lang="en-US" smtClean="0"/>
              <a:pPr>
                <a:defRPr/>
              </a:pPr>
              <a:t>6</a:t>
            </a:fld>
            <a:endParaRPr lang="en-US"/>
          </a:p>
        </p:txBody>
      </p:sp>
    </p:spTree>
    <p:extLst>
      <p:ext uri="{BB962C8B-B14F-4D97-AF65-F5344CB8AC3E}">
        <p14:creationId xmlns:p14="http://schemas.microsoft.com/office/powerpoint/2010/main" val="23458736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Common theme </a:t>
            </a:r>
            <a:r>
              <a:rPr lang="en-US" sz="3200" dirty="0" smtClean="0"/>
              <a:t>3</a:t>
            </a:r>
            <a:br>
              <a:rPr lang="en-US" sz="3200" dirty="0" smtClean="0"/>
            </a:br>
            <a:r>
              <a:rPr lang="en-US" sz="3200" dirty="0" smtClean="0"/>
              <a:t>Monitoring and early warning scores</a:t>
            </a:r>
            <a:endParaRPr lang="en-GB" sz="3200" dirty="0"/>
          </a:p>
        </p:txBody>
      </p:sp>
      <p:sp>
        <p:nvSpPr>
          <p:cNvPr id="4" name="Slide Number Placeholder 3"/>
          <p:cNvSpPr>
            <a:spLocks noGrp="1"/>
          </p:cNvSpPr>
          <p:nvPr>
            <p:ph type="sldNum" sz="quarter" idx="12"/>
          </p:nvPr>
        </p:nvSpPr>
        <p:spPr/>
        <p:txBody>
          <a:bodyPr/>
          <a:lstStyle/>
          <a:p>
            <a:pPr>
              <a:defRPr/>
            </a:pPr>
            <a:fld id="{500E05CE-67AC-4491-A687-8189BF4A7803}" type="slidenum">
              <a:rPr lang="en-US" smtClean="0"/>
              <a:pPr>
                <a:defRPr/>
              </a:pPr>
              <a:t>7</a:t>
            </a:fld>
            <a:endParaRPr lang="en-US"/>
          </a:p>
        </p:txBody>
      </p:sp>
      <p:sp>
        <p:nvSpPr>
          <p:cNvPr id="6" name="Content Placeholder 2"/>
          <p:cNvSpPr txBox="1">
            <a:spLocks/>
          </p:cNvSpPr>
          <p:nvPr/>
        </p:nvSpPr>
        <p:spPr bwMode="auto">
          <a:xfrm>
            <a:off x="395536" y="1484784"/>
            <a:ext cx="7848872"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57188" indent="-357188">
              <a:buFont typeface="Arial" pitchFamily="34" charset="0"/>
              <a:buChar char="•"/>
            </a:pPr>
            <a:r>
              <a:rPr lang="en-US" sz="2800" dirty="0" smtClean="0"/>
              <a:t>Care </a:t>
            </a:r>
            <a:r>
              <a:rPr lang="en-US" sz="2800" dirty="0"/>
              <a:t>of the acutely ill </a:t>
            </a:r>
            <a:r>
              <a:rPr lang="en-US" sz="2800" dirty="0" err="1"/>
              <a:t>hospitalised</a:t>
            </a:r>
            <a:r>
              <a:rPr lang="en-US" sz="2800" dirty="0"/>
              <a:t> patient presents ongoing problems for healthcare </a:t>
            </a:r>
            <a:r>
              <a:rPr lang="en-US" sz="2800" dirty="0" smtClean="0"/>
              <a:t>services</a:t>
            </a:r>
          </a:p>
          <a:p>
            <a:pPr marL="357188" indent="-357188">
              <a:buFont typeface="Arial" pitchFamily="34" charset="0"/>
              <a:buChar char="•"/>
            </a:pPr>
            <a:endParaRPr lang="en-US" sz="1000" dirty="0" smtClean="0"/>
          </a:p>
          <a:p>
            <a:pPr marL="357188" indent="-357188">
              <a:buFont typeface="Arial" pitchFamily="34" charset="0"/>
              <a:buChar char="•"/>
            </a:pPr>
            <a:r>
              <a:rPr lang="en-US" sz="2800" dirty="0" smtClean="0"/>
              <a:t>Poor </a:t>
            </a:r>
            <a:r>
              <a:rPr lang="en-US" sz="2800" dirty="0"/>
              <a:t>management of simple aspects of acute care </a:t>
            </a:r>
            <a:r>
              <a:rPr lang="en-US" sz="2800" dirty="0" smtClean="0"/>
              <a:t>e.g. airway</a:t>
            </a:r>
            <a:r>
              <a:rPr lang="en-US" sz="2800" dirty="0"/>
              <a:t>, </a:t>
            </a:r>
            <a:r>
              <a:rPr lang="en-US" sz="2800" dirty="0" smtClean="0"/>
              <a:t>breathing, circulation</a:t>
            </a:r>
            <a:r>
              <a:rPr lang="en-US" sz="2800" dirty="0"/>
              <a:t>, oxygen therapy, fluid balance and </a:t>
            </a:r>
            <a:r>
              <a:rPr lang="en-US" sz="2800" dirty="0" smtClean="0"/>
              <a:t>monitoring</a:t>
            </a:r>
            <a:endParaRPr lang="en-US" sz="2800" dirty="0"/>
          </a:p>
          <a:p>
            <a:pPr marL="357188" indent="-357188">
              <a:buFont typeface="Arial" pitchFamily="34" charset="0"/>
              <a:buChar char="•"/>
            </a:pPr>
            <a:endParaRPr lang="en-US" sz="1000" dirty="0" smtClean="0"/>
          </a:p>
          <a:p>
            <a:pPr marL="357188" indent="-357188">
              <a:buFont typeface="Arial" pitchFamily="34" charset="0"/>
              <a:buChar char="•"/>
            </a:pPr>
            <a:r>
              <a:rPr lang="en-US" sz="2800" dirty="0" smtClean="0"/>
              <a:t>Contributory </a:t>
            </a:r>
            <a:r>
              <a:rPr lang="en-US" sz="2800" dirty="0"/>
              <a:t>factors </a:t>
            </a:r>
            <a:r>
              <a:rPr lang="en-US" sz="2800" dirty="0" smtClean="0"/>
              <a:t>include failure </a:t>
            </a:r>
            <a:r>
              <a:rPr lang="en-US" sz="2800" dirty="0"/>
              <a:t>to appreciate the clinical urgency of a situation, a lack of supervision, failure to seek advice, delayed response and </a:t>
            </a:r>
            <a:r>
              <a:rPr lang="en-US" sz="2800" dirty="0" smtClean="0"/>
              <a:t>overall poor communication</a:t>
            </a:r>
            <a:endParaRPr lang="en-GB" sz="2800" dirty="0"/>
          </a:p>
          <a:p>
            <a:pPr>
              <a:buFont typeface="Arial" pitchFamily="34" charset="0"/>
              <a:buChar char="•"/>
            </a:pPr>
            <a:endParaRPr lang="en-GB" sz="2800" dirty="0"/>
          </a:p>
        </p:txBody>
      </p:sp>
    </p:spTree>
    <p:extLst>
      <p:ext uri="{BB962C8B-B14F-4D97-AF65-F5344CB8AC3E}">
        <p14:creationId xmlns:p14="http://schemas.microsoft.com/office/powerpoint/2010/main" val="23458736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Common theme </a:t>
            </a:r>
            <a:r>
              <a:rPr lang="en-US" sz="3200" dirty="0" smtClean="0"/>
              <a:t>3</a:t>
            </a:r>
            <a:br>
              <a:rPr lang="en-US" sz="3200" dirty="0" smtClean="0"/>
            </a:br>
            <a:r>
              <a:rPr lang="en-US" sz="3200" dirty="0" smtClean="0"/>
              <a:t>Monitoring and early warning scores</a:t>
            </a:r>
            <a:endParaRPr lang="en-GB" sz="3200" dirty="0"/>
          </a:p>
        </p:txBody>
      </p:sp>
      <p:sp>
        <p:nvSpPr>
          <p:cNvPr id="4" name="Slide Number Placeholder 3"/>
          <p:cNvSpPr>
            <a:spLocks noGrp="1"/>
          </p:cNvSpPr>
          <p:nvPr>
            <p:ph type="sldNum" sz="quarter" idx="12"/>
          </p:nvPr>
        </p:nvSpPr>
        <p:spPr/>
        <p:txBody>
          <a:bodyPr/>
          <a:lstStyle/>
          <a:p>
            <a:pPr>
              <a:defRPr/>
            </a:pPr>
            <a:fld id="{500E05CE-67AC-4491-A687-8189BF4A7803}" type="slidenum">
              <a:rPr lang="en-US" smtClean="0"/>
              <a:pPr>
                <a:defRPr/>
              </a:pPr>
              <a:t>8</a:t>
            </a:fld>
            <a:endParaRPr lang="en-US"/>
          </a:p>
        </p:txBody>
      </p:sp>
      <p:sp>
        <p:nvSpPr>
          <p:cNvPr id="6" name="Content Placeholder 2"/>
          <p:cNvSpPr>
            <a:spLocks noGrp="1"/>
          </p:cNvSpPr>
          <p:nvPr>
            <p:ph idx="1"/>
          </p:nvPr>
        </p:nvSpPr>
        <p:spPr>
          <a:xfrm>
            <a:off x="395536" y="1124744"/>
            <a:ext cx="8568952" cy="5589240"/>
          </a:xfrm>
        </p:spPr>
        <p:txBody>
          <a:bodyPr/>
          <a:lstStyle/>
          <a:p>
            <a:pPr marL="0" indent="0">
              <a:buNone/>
            </a:pPr>
            <a:r>
              <a:rPr lang="en-US" sz="2800" b="1" dirty="0" smtClean="0"/>
              <a:t>Recommendations – </a:t>
            </a:r>
            <a:r>
              <a:rPr lang="en-US" sz="2800" b="1" i="1" dirty="0" smtClean="0"/>
              <a:t>based on 25,408 cases from 17 past reports since 2000</a:t>
            </a:r>
            <a:endParaRPr lang="en-GB" sz="2800" b="1" dirty="0" smtClean="0"/>
          </a:p>
          <a:p>
            <a:pPr lvl="0"/>
            <a:r>
              <a:rPr lang="en-US" sz="2800" dirty="0" smtClean="0"/>
              <a:t>The </a:t>
            </a:r>
            <a:r>
              <a:rPr lang="en-US" sz="2800" dirty="0" smtClean="0"/>
              <a:t>National Early Warning Score (</a:t>
            </a:r>
            <a:r>
              <a:rPr lang="en-US" sz="2800" dirty="0" err="1" smtClean="0"/>
              <a:t>NEWS2</a:t>
            </a:r>
            <a:r>
              <a:rPr lang="en-US" sz="2800" dirty="0" smtClean="0"/>
              <a:t>) should be used in all acute healthcare settings. There should be agreed arrangements in place to  respond to each trigger level, including: </a:t>
            </a:r>
            <a:endParaRPr lang="en-GB" sz="2800" dirty="0" smtClean="0"/>
          </a:p>
          <a:p>
            <a:pPr lvl="1"/>
            <a:r>
              <a:rPr lang="en-US" sz="2400" dirty="0" smtClean="0"/>
              <a:t>The </a:t>
            </a:r>
            <a:r>
              <a:rPr lang="en-US" sz="2400" dirty="0" smtClean="0"/>
              <a:t>speed of response required in each situation</a:t>
            </a:r>
            <a:endParaRPr lang="en-GB" sz="2400" dirty="0" smtClean="0"/>
          </a:p>
          <a:p>
            <a:pPr lvl="1"/>
            <a:r>
              <a:rPr lang="en-US" sz="2400" dirty="0" smtClean="0"/>
              <a:t>A </a:t>
            </a:r>
            <a:r>
              <a:rPr lang="en-US" sz="2400" dirty="0" smtClean="0"/>
              <a:t>clear escalation policy covering 24/7 care</a:t>
            </a:r>
            <a:endParaRPr lang="en-GB" sz="2400" dirty="0" smtClean="0"/>
          </a:p>
          <a:p>
            <a:pPr lvl="1"/>
            <a:r>
              <a:rPr lang="en-US" sz="2400" dirty="0" smtClean="0"/>
              <a:t>The </a:t>
            </a:r>
            <a:r>
              <a:rPr lang="en-US" sz="2400" dirty="0" smtClean="0"/>
              <a:t>seniority and clinical competencies of the responder</a:t>
            </a:r>
            <a:endParaRPr lang="en-GB" sz="2400" dirty="0" smtClean="0"/>
          </a:p>
          <a:p>
            <a:pPr lvl="1"/>
            <a:r>
              <a:rPr lang="en-US" sz="2400" dirty="0" smtClean="0"/>
              <a:t>The </a:t>
            </a:r>
            <a:r>
              <a:rPr lang="en-US" sz="2400" dirty="0" smtClean="0"/>
              <a:t>appropriate settings for ongoing acute care</a:t>
            </a:r>
            <a:endParaRPr lang="en-GB" sz="2400" dirty="0" smtClean="0"/>
          </a:p>
          <a:p>
            <a:pPr lvl="1"/>
            <a:r>
              <a:rPr lang="en-US" sz="2400" dirty="0" smtClean="0"/>
              <a:t>Timely </a:t>
            </a:r>
            <a:r>
              <a:rPr lang="en-US" sz="2400" dirty="0" smtClean="0"/>
              <a:t>access to high dependency care, if required</a:t>
            </a:r>
            <a:endParaRPr lang="en-GB" sz="2400" dirty="0" smtClean="0"/>
          </a:p>
          <a:p>
            <a:pPr lvl="1"/>
            <a:r>
              <a:rPr lang="en-US" sz="2400" dirty="0" smtClean="0"/>
              <a:t>Frequency </a:t>
            </a:r>
            <a:r>
              <a:rPr lang="en-US" sz="2400" dirty="0" smtClean="0"/>
              <a:t>of subsequent clinical </a:t>
            </a:r>
            <a:r>
              <a:rPr lang="en-US" sz="2400" dirty="0" smtClean="0"/>
              <a:t>monitoring</a:t>
            </a:r>
            <a:endParaRPr lang="en-GB" sz="2400" dirty="0" smtClean="0"/>
          </a:p>
        </p:txBody>
      </p:sp>
    </p:spTree>
    <p:extLst>
      <p:ext uri="{BB962C8B-B14F-4D97-AF65-F5344CB8AC3E}">
        <p14:creationId xmlns:p14="http://schemas.microsoft.com/office/powerpoint/2010/main" val="23458736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Common theme </a:t>
            </a:r>
            <a:r>
              <a:rPr lang="en-US" sz="3200" dirty="0" smtClean="0"/>
              <a:t>3</a:t>
            </a:r>
            <a:br>
              <a:rPr lang="en-US" sz="3200" dirty="0" smtClean="0"/>
            </a:br>
            <a:r>
              <a:rPr lang="en-US" sz="3200" dirty="0" smtClean="0"/>
              <a:t>Monitoring and early warning scores</a:t>
            </a:r>
            <a:endParaRPr lang="en-GB" sz="3200" dirty="0"/>
          </a:p>
        </p:txBody>
      </p:sp>
      <p:sp>
        <p:nvSpPr>
          <p:cNvPr id="4" name="Slide Number Placeholder 3"/>
          <p:cNvSpPr>
            <a:spLocks noGrp="1"/>
          </p:cNvSpPr>
          <p:nvPr>
            <p:ph type="sldNum" sz="quarter" idx="12"/>
          </p:nvPr>
        </p:nvSpPr>
        <p:spPr/>
        <p:txBody>
          <a:bodyPr/>
          <a:lstStyle/>
          <a:p>
            <a:pPr>
              <a:defRPr/>
            </a:pPr>
            <a:fld id="{500E05CE-67AC-4491-A687-8189BF4A7803}" type="slidenum">
              <a:rPr lang="en-US" smtClean="0"/>
              <a:pPr>
                <a:defRPr/>
              </a:pPr>
              <a:t>9</a:t>
            </a:fld>
            <a:endParaRPr lang="en-US"/>
          </a:p>
        </p:txBody>
      </p:sp>
      <p:sp>
        <p:nvSpPr>
          <p:cNvPr id="6" name="Content Placeholder 2"/>
          <p:cNvSpPr>
            <a:spLocks noGrp="1"/>
          </p:cNvSpPr>
          <p:nvPr>
            <p:ph idx="1"/>
          </p:nvPr>
        </p:nvSpPr>
        <p:spPr>
          <a:xfrm>
            <a:off x="395536" y="1700808"/>
            <a:ext cx="8280920" cy="2016224"/>
          </a:xfrm>
        </p:spPr>
        <p:txBody>
          <a:bodyPr/>
          <a:lstStyle/>
          <a:p>
            <a:pPr lvl="0"/>
            <a:r>
              <a:rPr lang="en-US" sz="2800" dirty="0" smtClean="0"/>
              <a:t>Hospitals should have systems in place to undertake accurate monitoring of fluid balance in all inpatients, and act on any </a:t>
            </a:r>
            <a:r>
              <a:rPr lang="en-US" sz="2800" dirty="0" smtClean="0"/>
              <a:t>abnormalities</a:t>
            </a:r>
            <a:endParaRPr lang="en-GB" sz="2800" dirty="0"/>
          </a:p>
        </p:txBody>
      </p:sp>
    </p:spTree>
    <p:extLst>
      <p:ext uri="{BB962C8B-B14F-4D97-AF65-F5344CB8AC3E}">
        <p14:creationId xmlns:p14="http://schemas.microsoft.com/office/powerpoint/2010/main" val="23458736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108</TotalTime>
  <Words>3038</Words>
  <Application>Microsoft Office PowerPoint</Application>
  <PresentationFormat>On-screen Show (4:3)</PresentationFormat>
  <Paragraphs>287</Paragraphs>
  <Slides>31</Slides>
  <Notes>31</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36" baseType="lpstr">
      <vt:lpstr>Arial</vt:lpstr>
      <vt:lpstr>Calibri</vt:lpstr>
      <vt:lpstr>Office Theme</vt:lpstr>
      <vt:lpstr>Default Design</vt:lpstr>
      <vt:lpstr>Acrobat Document</vt:lpstr>
      <vt:lpstr>PowerPoint Presentation</vt:lpstr>
      <vt:lpstr>Method</vt:lpstr>
      <vt:lpstr>Common theme 1 Consultant review</vt:lpstr>
      <vt:lpstr>Common theme 1 Consultant review</vt:lpstr>
      <vt:lpstr>Common theme 2 Multidisciplinary review</vt:lpstr>
      <vt:lpstr>Common theme 2 Multidisciplinary review</vt:lpstr>
      <vt:lpstr>Common theme 3 Monitoring and early warning scores</vt:lpstr>
      <vt:lpstr>Common theme 3 Monitoring and early warning scores</vt:lpstr>
      <vt:lpstr>Common theme 3 Monitoring and early warning scores</vt:lpstr>
      <vt:lpstr>Common theme 4 Critical care review</vt:lpstr>
      <vt:lpstr>Common theme 4 Critical care review</vt:lpstr>
      <vt:lpstr>Common theme 4 Critical care review</vt:lpstr>
      <vt:lpstr>Common theme 4 Critical care review</vt:lpstr>
      <vt:lpstr>Common theme 4 Critical care review</vt:lpstr>
      <vt:lpstr>Common theme 5 Consent</vt:lpstr>
      <vt:lpstr>Common theme 5 Consent</vt:lpstr>
      <vt:lpstr>Common theme 5 Consent</vt:lpstr>
      <vt:lpstr>Common theme 5 Consent</vt:lpstr>
      <vt:lpstr>Common theme 6 Supervision of trainee doctors</vt:lpstr>
      <vt:lpstr>Common theme 6 Supervision of trainee doctors</vt:lpstr>
      <vt:lpstr>Common theme 7 Documentation</vt:lpstr>
      <vt:lpstr>Common theme 7 Documentation</vt:lpstr>
      <vt:lpstr>Common theme 8 Morbidity &amp; mortality reviews</vt:lpstr>
      <vt:lpstr>Common theme 8 Morbidity &amp; mortality reviews</vt:lpstr>
      <vt:lpstr>Common theme 9 Networks</vt:lpstr>
      <vt:lpstr>Common theme 9 Networks</vt:lpstr>
      <vt:lpstr>Common theme 9 Networks</vt:lpstr>
      <vt:lpstr>Common theme 10 Policies, protocols, proformas, guidelines &amp; SOPs</vt:lpstr>
      <vt:lpstr>Common theme 10 Policies, protocols, proformas, guidelines &amp; SOPs</vt:lpstr>
      <vt:lpstr>Common theme 11  Common clinical conditions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mmason</dc:creator>
  <cp:lastModifiedBy>Marisa Mason</cp:lastModifiedBy>
  <cp:revision>19</cp:revision>
  <dcterms:created xsi:type="dcterms:W3CDTF">2019-01-02T11:12:26Z</dcterms:created>
  <dcterms:modified xsi:type="dcterms:W3CDTF">2019-01-16T09:32:39Z</dcterms:modified>
</cp:coreProperties>
</file>